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8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Poppi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hzgCdEfmlfbbxoUZCM74+a5pZQ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oppins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oppins-italic.fntdata"/><Relationship Id="rId12" Type="http://schemas.openxmlformats.org/officeDocument/2006/relationships/slide" Target="slides/slide6.xml"/><Relationship Id="rId34" Type="http://schemas.openxmlformats.org/officeDocument/2006/relationships/font" Target="fonts/Poppins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 Everyone,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 Morning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Before we start with the presentation today, I would like to share a small recital.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been a part of Publicis Sapient for almost 3months now, and there is this fact that everyone of us would agree upon.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have we succeeded at becoming a Product engineer?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Hi, I am Rajat, a small part of our big team here.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1abd48e90_7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11abd48e90_7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311" name="Google Shape;311;g111abd48e90_7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1abd48e90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1abd48e90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11abd48e90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1b38c76d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11b38c76de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361" name="Google Shape;36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1b38c76d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11b38c76de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252a646d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1252a646d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1252a646d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1b38c76de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11b38c76de_0_6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1b38c76de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11b38c76de_0_9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1abd48e90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1abd48e90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11abd48e90_2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1abd48e90_7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1abd48e90_7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11abd48e90_7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1b38c76d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11b38c76de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POS- Student -5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REST - Professor - 3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DropWizard- 3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1b38c76de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11b38c76de_0_1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1abd48e90_5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1abd48e90_5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11abd48e90_5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31" name="Google Shape;53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67" name="Google Shape;56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1b38c76de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11b38c76de_0_15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1b38c76d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11b38c76de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1b07e1830_9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1b07e1830_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11b07e1830_9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1b38c76d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11b38c76de_0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1b38c76de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11b38c76de_0_1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1b38c76d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11b38c76de_0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1abd48e90_7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1abd48e90_7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11abd48e90_7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3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8" name="Google Shape;58;p4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" name="Google Shape;59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62" name="Google Shape;62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6" name="Google Shape;66;p4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4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8" name="Google Shape;68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1b38c76de_0_2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" name="Google Shape;78;g111b38c76de_0_2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9" name="Google Shape;79;g111b38c76de_0_2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11b38c76de_0_2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g111b38c76de_0_2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1">
  <p:cSld name="Agenda — Image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252a646dd_1_90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731500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None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g11252a646dd_1_90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5" name="Google Shape;85;g11252a646dd_1_90"/>
          <p:cNvSpPr txBox="1"/>
          <p:nvPr>
            <p:ph idx="1" type="body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6" name="Google Shape;86;g11252a646dd_1_9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1b38c76de_0_1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11b38c76de_0_1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g111b38c76de_0_1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111b38c76de_0_1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11b38c76de_0_1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1b38c76de_0_12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111b38c76de_0_12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111b38c76de_0_12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111b38c76de_0_12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11b38c76de_0_12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1b38c76de_0_12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11b38c76de_0_12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111b38c76de_0_12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111b38c76de_0_12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1b38c76de_0_126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11b38c76de_0_126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g111b38c76de_0_12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111b38c76de_0_12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111b38c76de_0_12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1b38c76de_0_126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111b38c76de_0_126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g111b38c76de_0_126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111b38c76de_0_126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11b38c76de_0_12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1b38c76de_0_12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111b38c76de_0_127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g111b38c76de_0_127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g111b38c76de_0_12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111b38c76de_0_12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11b38c76de_0_12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1b38c76de_0_128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111b38c76de_0_128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g111b38c76de_0_128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g111b38c76de_0_128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0" name="Google Shape;140;g111b38c76de_0_128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g111b38c76de_0_128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11b38c76de_0_128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111b38c76de_0_12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1b38c76de_0_128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111b38c76de_0_128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111b38c76de_0_12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1b38c76de_0_129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111b38c76de_0_129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1" name="Google Shape;151;g111b38c76de_0_129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2" name="Google Shape;152;g111b38c76de_0_12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111b38c76de_0_12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111b38c76de_0_12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1b38c76de_0_130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111b38c76de_0_130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g111b38c76de_0_130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g111b38c76de_0_130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111b38c76de_0_130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111b38c76de_0_130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b="0" i="0" sz="23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1b38c76de_0_13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111b38c76de_0_1307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g111b38c76de_0_130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111b38c76de_0_130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111b38c76de_0_13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1b38c76de_0_1313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111b38c76de_0_1313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g111b38c76de_0_13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111b38c76de_0_13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111b38c76de_0_13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1"/>
          <p:cNvSpPr/>
          <p:nvPr>
            <p:ph idx="2" type="pic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5" name="Google Shape;25;p31"/>
          <p:cNvSpPr txBox="1"/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"/>
              <a:buNone/>
              <a:defRPr b="0" i="0" sz="2299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" type="body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/>
            </a:lvl1pPr>
            <a:lvl2pPr indent="-342900" lvl="1" marL="9144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/>
              <a:buNone/>
              <a:defRPr b="0" i="0" sz="34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" name="Google Shape;29;p32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33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36" name="Google Shape;36;p34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" type="body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1b38c76de_0_1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g111b38c76de_0_1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g111b38c76de_0_1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g111b38c76de_0_1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111b38c76de_0_1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1b38c76de_0_12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g111b38c76de_0_12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g111b38c76de_0_12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g111b38c76de_0_124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g111b38c76de_0_12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11" Type="http://schemas.openxmlformats.org/officeDocument/2006/relationships/image" Target="../media/image23.png"/><Relationship Id="rId10" Type="http://schemas.openxmlformats.org/officeDocument/2006/relationships/image" Target="../media/image24.png"/><Relationship Id="rId13" Type="http://schemas.openxmlformats.org/officeDocument/2006/relationships/image" Target="../media/image22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5" Type="http://schemas.openxmlformats.org/officeDocument/2006/relationships/image" Target="../media/image25.png"/><Relationship Id="rId14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0.png"/><Relationship Id="rId5" Type="http://schemas.openxmlformats.org/officeDocument/2006/relationships/image" Target="../media/image6.png"/><Relationship Id="rId19" Type="http://schemas.openxmlformats.org/officeDocument/2006/relationships/image" Target="../media/image31.png"/><Relationship Id="rId6" Type="http://schemas.openxmlformats.org/officeDocument/2006/relationships/image" Target="../media/image8.png"/><Relationship Id="rId18" Type="http://schemas.openxmlformats.org/officeDocument/2006/relationships/image" Target="../media/image32.png"/><Relationship Id="rId7" Type="http://schemas.openxmlformats.org/officeDocument/2006/relationships/image" Target="../media/image19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jp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Relationship Id="rId4" Type="http://schemas.openxmlformats.org/officeDocument/2006/relationships/image" Target="../media/image39.jpg"/><Relationship Id="rId9" Type="http://schemas.openxmlformats.org/officeDocument/2006/relationships/image" Target="../media/image44.png"/><Relationship Id="rId5" Type="http://schemas.openxmlformats.org/officeDocument/2006/relationships/image" Target="../media/image40.jpg"/><Relationship Id="rId6" Type="http://schemas.openxmlformats.org/officeDocument/2006/relationships/image" Target="../media/image45.jpg"/><Relationship Id="rId7" Type="http://schemas.openxmlformats.org/officeDocument/2006/relationships/image" Target="../media/image47.jpg"/><Relationship Id="rId8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/>
          <p:nvPr/>
        </p:nvSpPr>
        <p:spPr>
          <a:xfrm>
            <a:off x="2919300" y="5593088"/>
            <a:ext cx="5167800" cy="661800"/>
          </a:xfrm>
          <a:prstGeom prst="rect">
            <a:avLst/>
          </a:prstGeom>
          <a:noFill/>
          <a:ln>
            <a:noFill/>
          </a:ln>
          <a:effectLst>
            <a:outerShdw blurRad="857250" rotWithShape="0" algn="bl" dir="5400000" dist="228600">
              <a:schemeClr val="lt1">
                <a:alpha val="18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00">
                <a:solidFill>
                  <a:srgbClr val="FAE601"/>
                </a:solidFill>
                <a:latin typeface="Poppins"/>
                <a:ea typeface="Poppins"/>
                <a:cs typeface="Poppins"/>
                <a:sym typeface="Poppins"/>
              </a:rPr>
              <a:t>FLIPKART JEDI TRAINING</a:t>
            </a:r>
            <a:endParaRPr b="1" i="1" sz="3100">
              <a:solidFill>
                <a:srgbClr val="FAE6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0" name="Google Shape;18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650" y="5492925"/>
            <a:ext cx="862125" cy="8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g111abd48e90_7_30"/>
          <p:cNvGrpSpPr/>
          <p:nvPr/>
        </p:nvGrpSpPr>
        <p:grpSpPr>
          <a:xfrm>
            <a:off x="2579251" y="373388"/>
            <a:ext cx="7466398" cy="5633946"/>
            <a:chOff x="566294" y="-114321"/>
            <a:chExt cx="7466398" cy="5633946"/>
          </a:xfrm>
        </p:grpSpPr>
        <p:sp>
          <p:nvSpPr>
            <p:cNvPr id="314" name="Google Shape;314;g111abd48e90_7_30"/>
            <p:cNvSpPr/>
            <p:nvPr/>
          </p:nvSpPr>
          <p:spPr>
            <a:xfrm>
              <a:off x="5364395" y="2935425"/>
              <a:ext cx="2561400" cy="2584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111abd48e90_7_30"/>
            <p:cNvSpPr txBox="1"/>
            <p:nvPr/>
          </p:nvSpPr>
          <p:spPr>
            <a:xfrm>
              <a:off x="6185292" y="3633966"/>
              <a:ext cx="1847400" cy="18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6" name="Google Shape;316;g111abd48e90_7_30"/>
            <p:cNvSpPr/>
            <p:nvPr/>
          </p:nvSpPr>
          <p:spPr>
            <a:xfrm>
              <a:off x="566294" y="3411369"/>
              <a:ext cx="2561400" cy="1659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111abd48e90_7_30"/>
            <p:cNvSpPr txBox="1"/>
            <p:nvPr/>
          </p:nvSpPr>
          <p:spPr>
            <a:xfrm>
              <a:off x="602740" y="3862602"/>
              <a:ext cx="17199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b="1" i="0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8" name="Google Shape;318;g111abd48e90_7_30"/>
            <p:cNvSpPr/>
            <p:nvPr/>
          </p:nvSpPr>
          <p:spPr>
            <a:xfrm>
              <a:off x="4880525" y="-114321"/>
              <a:ext cx="3071400" cy="1659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111abd48e90_7_30"/>
            <p:cNvSpPr txBox="1"/>
            <p:nvPr/>
          </p:nvSpPr>
          <p:spPr>
            <a:xfrm>
              <a:off x="5838435" y="-77875"/>
              <a:ext cx="20772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0" name="Google Shape;320;g111abd48e90_7_30"/>
            <p:cNvSpPr/>
            <p:nvPr/>
          </p:nvSpPr>
          <p:spPr>
            <a:xfrm>
              <a:off x="566294" y="-114321"/>
              <a:ext cx="2561400" cy="1659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111abd48e90_7_30"/>
            <p:cNvSpPr txBox="1"/>
            <p:nvPr/>
          </p:nvSpPr>
          <p:spPr>
            <a:xfrm>
              <a:off x="602743" y="-77884"/>
              <a:ext cx="2810400" cy="15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-171450" lvl="1" marL="17145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Daily Meeting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Task Assignment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2" name="Google Shape;322;g111abd48e90_7_30"/>
            <p:cNvSpPr/>
            <p:nvPr/>
          </p:nvSpPr>
          <p:spPr>
            <a:xfrm>
              <a:off x="1767116" y="412449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111abd48e90_7_30"/>
            <p:cNvSpPr txBox="1"/>
            <p:nvPr/>
          </p:nvSpPr>
          <p:spPr>
            <a:xfrm>
              <a:off x="2424672" y="1070005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4" name="Google Shape;324;g111abd48e90_7_30"/>
            <p:cNvSpPr/>
            <p:nvPr/>
          </p:nvSpPr>
          <p:spPr>
            <a:xfrm rot="5400000">
              <a:off x="4144136" y="376170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111abd48e90_7_30"/>
            <p:cNvSpPr txBox="1"/>
            <p:nvPr/>
          </p:nvSpPr>
          <p:spPr>
            <a:xfrm>
              <a:off x="4143993" y="1033716"/>
              <a:ext cx="16944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 Grooming   </a:t>
              </a:r>
              <a:endParaRPr b="0" i="0" sz="2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6" name="Google Shape;326;g111abd48e90_7_30"/>
            <p:cNvSpPr/>
            <p:nvPr/>
          </p:nvSpPr>
          <p:spPr>
            <a:xfrm rot="10800000">
              <a:off x="4115983" y="2761316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111abd48e90_7_30"/>
            <p:cNvSpPr txBox="1"/>
            <p:nvPr/>
          </p:nvSpPr>
          <p:spPr>
            <a:xfrm>
              <a:off x="4115848" y="2761181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Implementation</a:t>
              </a:r>
              <a:endPara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8" name="Google Shape;328;g111abd48e90_7_30"/>
            <p:cNvSpPr/>
            <p:nvPr/>
          </p:nvSpPr>
          <p:spPr>
            <a:xfrm rot="-5400000">
              <a:off x="1767116" y="2761316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111abd48e90_7_30"/>
            <p:cNvSpPr txBox="1"/>
            <p:nvPr/>
          </p:nvSpPr>
          <p:spPr>
            <a:xfrm>
              <a:off x="2424672" y="2761181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0" name="Google Shape;330;g111abd48e90_7_30"/>
            <p:cNvSpPr/>
            <p:nvPr/>
          </p:nvSpPr>
          <p:spPr>
            <a:xfrm>
              <a:off x="3676433" y="2242697"/>
              <a:ext cx="775200" cy="674100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11abd48e90_7_30"/>
            <p:cNvSpPr/>
            <p:nvPr/>
          </p:nvSpPr>
          <p:spPr>
            <a:xfrm rot="10800000">
              <a:off x="3676366" y="2501868"/>
              <a:ext cx="775200" cy="674100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g111abd48e90_7_30"/>
          <p:cNvSpPr/>
          <p:nvPr/>
        </p:nvSpPr>
        <p:spPr>
          <a:xfrm>
            <a:off x="7540283" y="2011680"/>
            <a:ext cx="45600" cy="4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1abd48e90_2_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g111abd48e90_2_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341" r="18347" t="0"/>
          <a:stretch/>
        </p:blipFill>
        <p:spPr>
          <a:xfrm>
            <a:off x="5864352" y="0"/>
            <a:ext cx="6324600" cy="6858001"/>
          </a:xfrm>
          <a:prstGeom prst="rect">
            <a:avLst/>
          </a:prstGeom>
        </p:spPr>
      </p:pic>
      <p:sp>
        <p:nvSpPr>
          <p:cNvPr id="340" name="Google Shape;340;g111abd48e90_2_9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UML Artifacts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341" name="Google Shape;341;g111abd48e90_2_9"/>
          <p:cNvSpPr txBox="1"/>
          <p:nvPr>
            <p:ph idx="1" type="body"/>
          </p:nvPr>
        </p:nvSpPr>
        <p:spPr>
          <a:xfrm>
            <a:off x="685800" y="2335425"/>
            <a:ext cx="5054700" cy="327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</a:rPr>
              <a:t>An </a:t>
            </a:r>
            <a:r>
              <a:rPr b="1" lang="en-US" sz="1700">
                <a:solidFill>
                  <a:srgbClr val="202122"/>
                </a:solidFill>
                <a:highlight>
                  <a:srgbClr val="FFFFFF"/>
                </a:highlight>
              </a:rPr>
              <a:t>artifact</a:t>
            </a: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</a:rPr>
              <a:t> in the </a:t>
            </a:r>
            <a:r>
              <a:rPr lang="en-US" sz="1700">
                <a:solidFill>
                  <a:schemeClr val="accent1"/>
                </a:solidFill>
                <a:highlight>
                  <a:srgbClr val="FFFFFF"/>
                </a:highlight>
              </a:rPr>
              <a:t>Unified Modeling Language</a:t>
            </a: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</a:rPr>
              <a:t> (UML) is the specification of a physical piece of information that is used during a </a:t>
            </a:r>
            <a:r>
              <a:rPr lang="en-US" sz="1700">
                <a:solidFill>
                  <a:schemeClr val="accent1"/>
                </a:solidFill>
                <a:highlight>
                  <a:srgbClr val="FFFFFF"/>
                </a:highlight>
              </a:rPr>
              <a:t>software development process.</a:t>
            </a:r>
            <a:endParaRPr sz="17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</a:rPr>
              <a:t>Project requirements were mapped into UML artifacts to visualize how the CRS  system had to be designed.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</a:rPr>
              <a:t>Following diagrams were designed for CRS system: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●"/>
            </a:pPr>
            <a:r>
              <a:rPr lang="en-US" sz="1700">
                <a:solidFill>
                  <a:schemeClr val="accent1"/>
                </a:solidFill>
                <a:highlight>
                  <a:srgbClr val="FFFFFF"/>
                </a:highlight>
              </a:rPr>
              <a:t>Use case diagram</a:t>
            </a: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</a:rPr>
              <a:t> - To identify the use case.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●"/>
            </a:pPr>
            <a:r>
              <a:rPr lang="en-US" sz="1700">
                <a:solidFill>
                  <a:schemeClr val="accent1"/>
                </a:solidFill>
                <a:highlight>
                  <a:srgbClr val="FFFFFF"/>
                </a:highlight>
              </a:rPr>
              <a:t>Class diagram</a:t>
            </a: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</a:rPr>
              <a:t> - To identify the classes, their properties and methods and relationships among each other.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●"/>
            </a:pPr>
            <a:r>
              <a:rPr lang="en-US" sz="1700">
                <a:solidFill>
                  <a:schemeClr val="accent1"/>
                </a:solidFill>
                <a:highlight>
                  <a:srgbClr val="FFFFFF"/>
                </a:highlight>
              </a:rPr>
              <a:t>Activity diagram</a:t>
            </a: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</a:rPr>
              <a:t> - To identify the activities according to user roles.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●"/>
            </a:pPr>
            <a:r>
              <a:rPr lang="en-US" sz="1700">
                <a:solidFill>
                  <a:schemeClr val="accent1"/>
                </a:solidFill>
                <a:highlight>
                  <a:srgbClr val="FFFFFF"/>
                </a:highlight>
              </a:rPr>
              <a:t>Sequence diagram</a:t>
            </a: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</a:rPr>
              <a:t> - To identify the flow among different methods.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1b38c76de_0_5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111b38c76de_0_504"/>
          <p:cNvSpPr/>
          <p:nvPr/>
        </p:nvSpPr>
        <p:spPr>
          <a:xfrm rot="2700000">
            <a:off x="81875" y="-1385985"/>
            <a:ext cx="2426221" cy="3613199"/>
          </a:xfrm>
          <a:custGeom>
            <a:rect b="b" l="l" r="r" t="t"/>
            <a:pathLst>
              <a:path extrusionOk="0" h="3611191" w="2424873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111b38c76de_0_504"/>
          <p:cNvSpPr/>
          <p:nvPr/>
        </p:nvSpPr>
        <p:spPr>
          <a:xfrm rot="2700000">
            <a:off x="1570545" y="-338394"/>
            <a:ext cx="1636865" cy="1636865"/>
          </a:xfrm>
          <a:custGeom>
            <a:rect b="b" l="l" r="r" t="t"/>
            <a:pathLst>
              <a:path extrusionOk="0" h="1635955" w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11b38c76de_0_504"/>
          <p:cNvSpPr/>
          <p:nvPr/>
        </p:nvSpPr>
        <p:spPr>
          <a:xfrm rot="2700000">
            <a:off x="9627153" y="-5997"/>
            <a:ext cx="4061650" cy="2549527"/>
          </a:xfrm>
          <a:custGeom>
            <a:rect b="b" l="l" r="r" t="t"/>
            <a:pathLst>
              <a:path extrusionOk="0" h="2548110" w="4059393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11b38c76de_0_504"/>
          <p:cNvSpPr/>
          <p:nvPr/>
        </p:nvSpPr>
        <p:spPr>
          <a:xfrm rot="2700000">
            <a:off x="10262869" y="1465803"/>
            <a:ext cx="1185818" cy="1185818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11b38c76de_0_504"/>
          <p:cNvSpPr/>
          <p:nvPr/>
        </p:nvSpPr>
        <p:spPr>
          <a:xfrm rot="2700000">
            <a:off x="-30342" y="5199083"/>
            <a:ext cx="2446513" cy="2367671"/>
          </a:xfrm>
          <a:custGeom>
            <a:rect b="b" l="l" r="r" t="t"/>
            <a:pathLst>
              <a:path extrusionOk="0" h="2132734" w="2203753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11b38c76de_0_504"/>
          <p:cNvSpPr/>
          <p:nvPr/>
        </p:nvSpPr>
        <p:spPr>
          <a:xfrm rot="2700000">
            <a:off x="1769876" y="5439856"/>
            <a:ext cx="928290" cy="92829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11b38c76de_0_504"/>
          <p:cNvSpPr/>
          <p:nvPr/>
        </p:nvSpPr>
        <p:spPr>
          <a:xfrm rot="2700000">
            <a:off x="3399812" y="734932"/>
            <a:ext cx="5392376" cy="5392376"/>
          </a:xfrm>
          <a:custGeom>
            <a:rect b="b" l="l" r="r" t="t"/>
            <a:pathLst>
              <a:path extrusionOk="0" h="5389379" w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111b38c76de_0_504"/>
          <p:cNvSpPr/>
          <p:nvPr/>
        </p:nvSpPr>
        <p:spPr>
          <a:xfrm rot="2700000">
            <a:off x="2698395" y="34065"/>
            <a:ext cx="6795212" cy="6795212"/>
          </a:xfrm>
          <a:custGeom>
            <a:rect b="b" l="l" r="r" t="t"/>
            <a:pathLst>
              <a:path extrusionOk="0" h="6791435" w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111b38c76de_0_504"/>
          <p:cNvSpPr txBox="1"/>
          <p:nvPr>
            <p:ph type="title"/>
          </p:nvPr>
        </p:nvSpPr>
        <p:spPr>
          <a:xfrm>
            <a:off x="3204642" y="2353641"/>
            <a:ext cx="57828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Calibri"/>
              <a:buNone/>
            </a:pPr>
            <a:r>
              <a:rPr b="1" lang="en-US" sz="6600">
                <a:solidFill>
                  <a:schemeClr val="accent1"/>
                </a:solidFill>
              </a:rPr>
              <a:t>Tech</a:t>
            </a:r>
            <a:r>
              <a:rPr b="1" lang="en-US" sz="6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Stack</a:t>
            </a:r>
            <a:endParaRPr b="1" sz="6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111b38c76de_0_504"/>
          <p:cNvSpPr/>
          <p:nvPr/>
        </p:nvSpPr>
        <p:spPr>
          <a:xfrm rot="2700000">
            <a:off x="9628117" y="5458161"/>
            <a:ext cx="2234876" cy="2572359"/>
          </a:xfrm>
          <a:custGeom>
            <a:rect b="b" l="l" r="r" t="t"/>
            <a:pathLst>
              <a:path extrusionOk="0" h="3384061" w="2940086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11b38c76de_0_504"/>
          <p:cNvSpPr/>
          <p:nvPr/>
        </p:nvSpPr>
        <p:spPr>
          <a:xfrm rot="2700000">
            <a:off x="9719997" y="5243571"/>
            <a:ext cx="960110" cy="96011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 txBox="1"/>
          <p:nvPr>
            <p:ph idx="12" type="sldNum"/>
          </p:nvPr>
        </p:nvSpPr>
        <p:spPr>
          <a:xfrm>
            <a:off x="11182532" y="660871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20"/>
          <p:cNvSpPr/>
          <p:nvPr/>
        </p:nvSpPr>
        <p:spPr>
          <a:xfrm>
            <a:off x="5169401" y="246900"/>
            <a:ext cx="2554200" cy="9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Technologies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2756625" y="263550"/>
            <a:ext cx="2194500" cy="9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343850" y="233000"/>
            <a:ext cx="2194500" cy="9144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0"/>
          <p:cNvSpPr/>
          <p:nvPr/>
        </p:nvSpPr>
        <p:spPr>
          <a:xfrm>
            <a:off x="407151" y="1377175"/>
            <a:ext cx="2067900" cy="485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20"/>
          <p:cNvSpPr/>
          <p:nvPr/>
        </p:nvSpPr>
        <p:spPr>
          <a:xfrm flipH="1">
            <a:off x="420047" y="220569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0"/>
          <p:cNvSpPr/>
          <p:nvPr/>
        </p:nvSpPr>
        <p:spPr>
          <a:xfrm flipH="1">
            <a:off x="343852" y="355300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0"/>
          <p:cNvSpPr/>
          <p:nvPr/>
        </p:nvSpPr>
        <p:spPr>
          <a:xfrm flipH="1">
            <a:off x="9530846" y="122332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0"/>
          <p:cNvSpPr/>
          <p:nvPr/>
        </p:nvSpPr>
        <p:spPr>
          <a:xfrm flipH="1">
            <a:off x="9277395" y="4299627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20"/>
          <p:cNvPicPr preferRelativeResize="0"/>
          <p:nvPr/>
        </p:nvPicPr>
        <p:blipFill rotWithShape="1">
          <a:blip r:embed="rId3">
            <a:alphaModFix/>
          </a:blip>
          <a:srcRect b="0" l="9305" r="0" t="12927"/>
          <a:stretch/>
        </p:blipFill>
        <p:spPr>
          <a:xfrm>
            <a:off x="3677841" y="1377186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594" y="1323340"/>
            <a:ext cx="513003" cy="70640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0"/>
          <p:cNvSpPr/>
          <p:nvPr/>
        </p:nvSpPr>
        <p:spPr>
          <a:xfrm flipH="1">
            <a:off x="343850" y="5957400"/>
            <a:ext cx="2194500" cy="257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Application Server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0"/>
          <p:cNvPicPr preferRelativeResize="0"/>
          <p:nvPr/>
        </p:nvPicPr>
        <p:blipFill rotWithShape="1">
          <a:blip r:embed="rId5">
            <a:alphaModFix/>
          </a:blip>
          <a:srcRect b="21405" l="21652" r="22961" t="23254"/>
          <a:stretch/>
        </p:blipFill>
        <p:spPr>
          <a:xfrm>
            <a:off x="594214" y="4976325"/>
            <a:ext cx="1693749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52736" y="4773461"/>
            <a:ext cx="1212250" cy="12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200" y="2551587"/>
            <a:ext cx="1693800" cy="90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7089" y="3905662"/>
            <a:ext cx="2068000" cy="103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10215" y="3489825"/>
            <a:ext cx="1097275" cy="66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66763" y="209538"/>
            <a:ext cx="1922650" cy="9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0"/>
          <p:cNvSpPr/>
          <p:nvPr/>
        </p:nvSpPr>
        <p:spPr>
          <a:xfrm flipH="1">
            <a:off x="343852" y="4755191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0"/>
          <p:cNvSpPr/>
          <p:nvPr/>
        </p:nvSpPr>
        <p:spPr>
          <a:xfrm flipH="1">
            <a:off x="9378445" y="617253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88496" y="2551420"/>
            <a:ext cx="2375775" cy="12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0"/>
          <p:cNvSpPr/>
          <p:nvPr/>
        </p:nvSpPr>
        <p:spPr>
          <a:xfrm flipH="1">
            <a:off x="3179122" y="3553007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94006" y="3869870"/>
            <a:ext cx="2164750" cy="1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0"/>
          <p:cNvSpPr/>
          <p:nvPr/>
        </p:nvSpPr>
        <p:spPr>
          <a:xfrm flipH="1">
            <a:off x="3217235" y="4755207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Management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18050" y="4996900"/>
            <a:ext cx="1716674" cy="9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0"/>
          <p:cNvSpPr/>
          <p:nvPr/>
        </p:nvSpPr>
        <p:spPr>
          <a:xfrm flipH="1">
            <a:off x="3217213" y="220569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0"/>
          <p:cNvSpPr/>
          <p:nvPr/>
        </p:nvSpPr>
        <p:spPr>
          <a:xfrm flipH="1">
            <a:off x="3179113" y="595739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Logger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20"/>
          <p:cNvPicPr preferRelativeResize="0"/>
          <p:nvPr/>
        </p:nvPicPr>
        <p:blipFill rotWithShape="1">
          <a:blip r:embed="rId14">
            <a:alphaModFix/>
          </a:blip>
          <a:srcRect b="12302" l="0" r="0" t="23185"/>
          <a:stretch/>
        </p:blipFill>
        <p:spPr>
          <a:xfrm>
            <a:off x="5923363" y="1293812"/>
            <a:ext cx="2068000" cy="10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0"/>
          <p:cNvSpPr/>
          <p:nvPr/>
        </p:nvSpPr>
        <p:spPr>
          <a:xfrm flipH="1">
            <a:off x="6082575" y="2205700"/>
            <a:ext cx="28710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Collaboration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71200" y="2508940"/>
            <a:ext cx="1693750" cy="218134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0"/>
          <p:cNvSpPr/>
          <p:nvPr/>
        </p:nvSpPr>
        <p:spPr>
          <a:xfrm flipH="1">
            <a:off x="6420826" y="45489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Designing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91350" y="1325850"/>
            <a:ext cx="834762" cy="83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42825" y="5019015"/>
            <a:ext cx="834750" cy="77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0"/>
          <p:cNvSpPr/>
          <p:nvPr/>
        </p:nvSpPr>
        <p:spPr>
          <a:xfrm flipH="1">
            <a:off x="6372338" y="5819850"/>
            <a:ext cx="2375700" cy="532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Task Keeping </a:t>
            </a:r>
            <a:b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 Notes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91934" y="1912964"/>
            <a:ext cx="1315090" cy="8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0"/>
          <p:cNvSpPr/>
          <p:nvPr/>
        </p:nvSpPr>
        <p:spPr>
          <a:xfrm flipH="1">
            <a:off x="8748047" y="2967450"/>
            <a:ext cx="32532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009525" y="1890575"/>
            <a:ext cx="898675" cy="8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908199" y="1781712"/>
            <a:ext cx="1097275" cy="10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1b38c76de_0_5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111b38c76de_0_594"/>
          <p:cNvSpPr/>
          <p:nvPr/>
        </p:nvSpPr>
        <p:spPr>
          <a:xfrm rot="2700000">
            <a:off x="81875" y="-1385985"/>
            <a:ext cx="2426221" cy="3613199"/>
          </a:xfrm>
          <a:custGeom>
            <a:rect b="b" l="l" r="r" t="t"/>
            <a:pathLst>
              <a:path extrusionOk="0" h="3611191" w="2424873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11b38c76de_0_594"/>
          <p:cNvSpPr/>
          <p:nvPr/>
        </p:nvSpPr>
        <p:spPr>
          <a:xfrm rot="2700000">
            <a:off x="1570545" y="-338394"/>
            <a:ext cx="1636865" cy="1636865"/>
          </a:xfrm>
          <a:custGeom>
            <a:rect b="b" l="l" r="r" t="t"/>
            <a:pathLst>
              <a:path extrusionOk="0" h="1635955" w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111b38c76de_0_594"/>
          <p:cNvSpPr/>
          <p:nvPr/>
        </p:nvSpPr>
        <p:spPr>
          <a:xfrm rot="2700000">
            <a:off x="9627153" y="-5997"/>
            <a:ext cx="4061650" cy="2549527"/>
          </a:xfrm>
          <a:custGeom>
            <a:rect b="b" l="l" r="r" t="t"/>
            <a:pathLst>
              <a:path extrusionOk="0" h="2548110" w="4059393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111b38c76de_0_594"/>
          <p:cNvSpPr/>
          <p:nvPr/>
        </p:nvSpPr>
        <p:spPr>
          <a:xfrm rot="2700000">
            <a:off x="10262869" y="1465803"/>
            <a:ext cx="1185818" cy="1185818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111b38c76de_0_594"/>
          <p:cNvSpPr/>
          <p:nvPr/>
        </p:nvSpPr>
        <p:spPr>
          <a:xfrm rot="2700000">
            <a:off x="-30342" y="5199083"/>
            <a:ext cx="2446513" cy="2367671"/>
          </a:xfrm>
          <a:custGeom>
            <a:rect b="b" l="l" r="r" t="t"/>
            <a:pathLst>
              <a:path extrusionOk="0" h="2132734" w="2203753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111b38c76de_0_594"/>
          <p:cNvSpPr/>
          <p:nvPr/>
        </p:nvSpPr>
        <p:spPr>
          <a:xfrm rot="2700000">
            <a:off x="1769876" y="5439856"/>
            <a:ext cx="928290" cy="92829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111b38c76de_0_594"/>
          <p:cNvSpPr/>
          <p:nvPr/>
        </p:nvSpPr>
        <p:spPr>
          <a:xfrm rot="2700000">
            <a:off x="3399812" y="734932"/>
            <a:ext cx="5392376" cy="5392376"/>
          </a:xfrm>
          <a:custGeom>
            <a:rect b="b" l="l" r="r" t="t"/>
            <a:pathLst>
              <a:path extrusionOk="0" h="5389379" w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111b38c76de_0_594"/>
          <p:cNvSpPr/>
          <p:nvPr/>
        </p:nvSpPr>
        <p:spPr>
          <a:xfrm rot="2700000">
            <a:off x="2698395" y="34065"/>
            <a:ext cx="6795212" cy="6795212"/>
          </a:xfrm>
          <a:custGeom>
            <a:rect b="b" l="l" r="r" t="t"/>
            <a:pathLst>
              <a:path extrusionOk="0" h="6791435" w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11b38c76de_0_594"/>
          <p:cNvSpPr txBox="1"/>
          <p:nvPr>
            <p:ph type="title"/>
          </p:nvPr>
        </p:nvSpPr>
        <p:spPr>
          <a:xfrm>
            <a:off x="3204642" y="2353641"/>
            <a:ext cx="57828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POS - Console Based Application</a:t>
            </a:r>
            <a:endParaRPr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111b38c76de_0_594"/>
          <p:cNvSpPr/>
          <p:nvPr/>
        </p:nvSpPr>
        <p:spPr>
          <a:xfrm rot="2700000">
            <a:off x="9628117" y="5458161"/>
            <a:ext cx="2234876" cy="2572359"/>
          </a:xfrm>
          <a:custGeom>
            <a:rect b="b" l="l" r="r" t="t"/>
            <a:pathLst>
              <a:path extrusionOk="0" h="3384061" w="2940086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11b38c76de_0_594"/>
          <p:cNvSpPr/>
          <p:nvPr/>
        </p:nvSpPr>
        <p:spPr>
          <a:xfrm rot="2700000">
            <a:off x="9719997" y="5243571"/>
            <a:ext cx="960110" cy="96011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11b38c76de_0_594"/>
          <p:cNvSpPr/>
          <p:nvPr/>
        </p:nvSpPr>
        <p:spPr>
          <a:xfrm rot="2700000">
            <a:off x="81875" y="-1385985"/>
            <a:ext cx="2426221" cy="3613199"/>
          </a:xfrm>
          <a:custGeom>
            <a:rect b="b" l="l" r="r" t="t"/>
            <a:pathLst>
              <a:path extrusionOk="0" h="3611191" w="2424873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111b38c76de_0_594"/>
          <p:cNvSpPr/>
          <p:nvPr/>
        </p:nvSpPr>
        <p:spPr>
          <a:xfrm rot="2700000">
            <a:off x="1570545" y="-338394"/>
            <a:ext cx="1636865" cy="1636865"/>
          </a:xfrm>
          <a:custGeom>
            <a:rect b="b" l="l" r="r" t="t"/>
            <a:pathLst>
              <a:path extrusionOk="0" h="1635955" w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111b38c76de_0_594"/>
          <p:cNvSpPr/>
          <p:nvPr/>
        </p:nvSpPr>
        <p:spPr>
          <a:xfrm rot="2700000">
            <a:off x="9628117" y="5458161"/>
            <a:ext cx="2234876" cy="2572359"/>
          </a:xfrm>
          <a:custGeom>
            <a:rect b="b" l="l" r="r" t="t"/>
            <a:pathLst>
              <a:path extrusionOk="0" h="3384061" w="2940086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111b38c76de_0_594"/>
          <p:cNvSpPr/>
          <p:nvPr/>
        </p:nvSpPr>
        <p:spPr>
          <a:xfrm rot="2700000">
            <a:off x="9719997" y="5243571"/>
            <a:ext cx="960110" cy="96011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252a646dd_1_0"/>
          <p:cNvSpPr txBox="1"/>
          <p:nvPr>
            <p:ph idx="12" type="sldNum"/>
          </p:nvPr>
        </p:nvSpPr>
        <p:spPr>
          <a:xfrm>
            <a:off x="10983499" y="6052436"/>
            <a:ext cx="182100" cy="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g11252a646dd_1_0"/>
          <p:cNvSpPr/>
          <p:nvPr/>
        </p:nvSpPr>
        <p:spPr>
          <a:xfrm>
            <a:off x="3271400" y="719774"/>
            <a:ext cx="8582700" cy="4914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1252a646dd_1_0"/>
          <p:cNvSpPr/>
          <p:nvPr/>
        </p:nvSpPr>
        <p:spPr>
          <a:xfrm>
            <a:off x="3850784" y="1565256"/>
            <a:ext cx="1126200" cy="3154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Java Client</a:t>
            </a:r>
            <a:endParaRPr b="1" sz="1600"/>
          </a:p>
        </p:txBody>
      </p:sp>
      <p:sp>
        <p:nvSpPr>
          <p:cNvPr id="429" name="Google Shape;429;g11252a646dd_1_0"/>
          <p:cNvSpPr/>
          <p:nvPr/>
        </p:nvSpPr>
        <p:spPr>
          <a:xfrm>
            <a:off x="6175697" y="1565253"/>
            <a:ext cx="1126200" cy="3154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Business Logic</a:t>
            </a:r>
            <a:endParaRPr b="1" sz="1600"/>
          </a:p>
        </p:txBody>
      </p:sp>
      <p:sp>
        <p:nvSpPr>
          <p:cNvPr id="430" name="Google Shape;430;g11252a646dd_1_0"/>
          <p:cNvSpPr/>
          <p:nvPr/>
        </p:nvSpPr>
        <p:spPr>
          <a:xfrm>
            <a:off x="8596116" y="1514293"/>
            <a:ext cx="1126200" cy="3154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Database Code</a:t>
            </a:r>
            <a:endParaRPr b="1" sz="1600"/>
          </a:p>
        </p:txBody>
      </p:sp>
      <p:pic>
        <p:nvPicPr>
          <p:cNvPr id="431" name="Google Shape;431;g11252a646d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0350" y="2485992"/>
            <a:ext cx="922065" cy="13131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g11252a646dd_1_0"/>
          <p:cNvCxnSpPr/>
          <p:nvPr/>
        </p:nvCxnSpPr>
        <p:spPr>
          <a:xfrm>
            <a:off x="5073073" y="3084537"/>
            <a:ext cx="100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g11252a646dd_1_0"/>
          <p:cNvCxnSpPr/>
          <p:nvPr/>
        </p:nvCxnSpPr>
        <p:spPr>
          <a:xfrm rot="10800000">
            <a:off x="5025361" y="3311883"/>
            <a:ext cx="100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g11252a646dd_1_0"/>
          <p:cNvCxnSpPr/>
          <p:nvPr/>
        </p:nvCxnSpPr>
        <p:spPr>
          <a:xfrm>
            <a:off x="7445738" y="2985030"/>
            <a:ext cx="100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g11252a646dd_1_0"/>
          <p:cNvCxnSpPr/>
          <p:nvPr/>
        </p:nvCxnSpPr>
        <p:spPr>
          <a:xfrm rot="10800000">
            <a:off x="7398026" y="3198213"/>
            <a:ext cx="100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g11252a646dd_1_0"/>
          <p:cNvCxnSpPr/>
          <p:nvPr/>
        </p:nvCxnSpPr>
        <p:spPr>
          <a:xfrm>
            <a:off x="9913883" y="2977956"/>
            <a:ext cx="100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g11252a646dd_1_0"/>
          <p:cNvCxnSpPr/>
          <p:nvPr/>
        </p:nvCxnSpPr>
        <p:spPr>
          <a:xfrm rot="10800000">
            <a:off x="9866171" y="3191138"/>
            <a:ext cx="100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g11252a646dd_1_0"/>
          <p:cNvCxnSpPr/>
          <p:nvPr/>
        </p:nvCxnSpPr>
        <p:spPr>
          <a:xfrm>
            <a:off x="1948298" y="3075312"/>
            <a:ext cx="100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g11252a646dd_1_0"/>
          <p:cNvCxnSpPr/>
          <p:nvPr/>
        </p:nvCxnSpPr>
        <p:spPr>
          <a:xfrm rot="10800000">
            <a:off x="1878711" y="3311883"/>
            <a:ext cx="100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0" name="Google Shape;440;g11252a646d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49650"/>
            <a:ext cx="2072734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1252a646dd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5" y="2297000"/>
            <a:ext cx="1746027" cy="13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1252a646dd_1_0"/>
          <p:cNvSpPr txBox="1"/>
          <p:nvPr/>
        </p:nvSpPr>
        <p:spPr>
          <a:xfrm>
            <a:off x="1797225" y="2297000"/>
            <a:ext cx="161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HTTP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Request</a:t>
            </a:r>
            <a:endParaRPr b="1" sz="1600"/>
          </a:p>
        </p:txBody>
      </p:sp>
      <p:sp>
        <p:nvSpPr>
          <p:cNvPr id="443" name="Google Shape;443;g11252a646dd_1_0"/>
          <p:cNvSpPr txBox="1"/>
          <p:nvPr/>
        </p:nvSpPr>
        <p:spPr>
          <a:xfrm>
            <a:off x="1797225" y="3398975"/>
            <a:ext cx="161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HTTP Response</a:t>
            </a:r>
            <a:endParaRPr b="1" sz="1600"/>
          </a:p>
        </p:txBody>
      </p:sp>
      <p:sp>
        <p:nvSpPr>
          <p:cNvPr id="444" name="Google Shape;444;g11252a646dd_1_0"/>
          <p:cNvSpPr txBox="1"/>
          <p:nvPr/>
        </p:nvSpPr>
        <p:spPr>
          <a:xfrm>
            <a:off x="3244250" y="155950"/>
            <a:ext cx="20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POS Application</a:t>
            </a:r>
            <a:endParaRPr b="1"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111b38c76de_0_688"/>
          <p:cNvPicPr preferRelativeResize="0"/>
          <p:nvPr/>
        </p:nvPicPr>
        <p:blipFill rotWithShape="1">
          <a:blip r:embed="rId3">
            <a:alphaModFix/>
          </a:blip>
          <a:srcRect b="26155" l="0" r="9090" t="0"/>
          <a:stretch/>
        </p:blipFill>
        <p:spPr>
          <a:xfrm>
            <a:off x="20" y="10"/>
            <a:ext cx="12191980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11b38c76de_0_688"/>
          <p:cNvSpPr/>
          <p:nvPr/>
        </p:nvSpPr>
        <p:spPr>
          <a:xfrm>
            <a:off x="0" y="0"/>
            <a:ext cx="12196800" cy="6858000"/>
          </a:xfrm>
          <a:prstGeom prst="rect">
            <a:avLst/>
          </a:prstGeom>
          <a:gradFill>
            <a:gsLst>
              <a:gs pos="0">
                <a:srgbClr val="E7E6E6">
                  <a:alpha val="83921"/>
                </a:srgbClr>
              </a:gs>
              <a:gs pos="28000">
                <a:srgbClr val="E7E6E6">
                  <a:alpha val="83921"/>
                </a:srgbClr>
              </a:gs>
              <a:gs pos="74000">
                <a:schemeClr val="lt1"/>
              </a:gs>
              <a:gs pos="100000">
                <a:schemeClr val="lt1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g111b38c76de_0_688"/>
          <p:cNvGrpSpPr/>
          <p:nvPr/>
        </p:nvGrpSpPr>
        <p:grpSpPr>
          <a:xfrm>
            <a:off x="953022" y="535435"/>
            <a:ext cx="10515600" cy="5478960"/>
            <a:chOff x="0" y="108550"/>
            <a:chExt cx="10515600" cy="5478960"/>
          </a:xfrm>
        </p:grpSpPr>
        <p:sp>
          <p:nvSpPr>
            <p:cNvPr id="452" name="Google Shape;452;g111b38c76de_0_688"/>
            <p:cNvSpPr/>
            <p:nvPr/>
          </p:nvSpPr>
          <p:spPr>
            <a:xfrm>
              <a:off x="0" y="108550"/>
              <a:ext cx="10515600" cy="8355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g111b38c76de_0_688"/>
            <p:cNvSpPr txBox="1"/>
            <p:nvPr/>
          </p:nvSpPr>
          <p:spPr>
            <a:xfrm>
              <a:off x="40780" y="149330"/>
              <a:ext cx="104340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Console Based application run on console of ide which gives us messages with print statement and takes input from user based on requirement and then display the desired result.</a:t>
              </a:r>
              <a:endParaRPr/>
            </a:p>
          </p:txBody>
        </p:sp>
        <p:sp>
          <p:nvSpPr>
            <p:cNvPr id="454" name="Google Shape;454;g111b38c76de_0_688"/>
            <p:cNvSpPr/>
            <p:nvPr/>
          </p:nvSpPr>
          <p:spPr>
            <a:xfrm>
              <a:off x="0" y="1004410"/>
              <a:ext cx="10515600" cy="8355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g111b38c76de_0_688"/>
            <p:cNvSpPr txBox="1"/>
            <p:nvPr/>
          </p:nvSpPr>
          <p:spPr>
            <a:xfrm>
              <a:off x="40780" y="1045190"/>
              <a:ext cx="104340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 this we gradually designed our application based on problem statement and then connect it to local database. In our case we have used MYSQL.</a:t>
              </a:r>
              <a:endParaRPr/>
            </a:p>
          </p:txBody>
        </p:sp>
        <p:sp>
          <p:nvSpPr>
            <p:cNvPr id="456" name="Google Shape;456;g111b38c76de_0_688"/>
            <p:cNvSpPr/>
            <p:nvPr/>
          </p:nvSpPr>
          <p:spPr>
            <a:xfrm>
              <a:off x="0" y="1900270"/>
              <a:ext cx="10515600" cy="8355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g111b38c76de_0_688"/>
            <p:cNvSpPr txBox="1"/>
            <p:nvPr/>
          </p:nvSpPr>
          <p:spPr>
            <a:xfrm>
              <a:off x="40780" y="1941050"/>
              <a:ext cx="104340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 logging Log4j library has been used to keep record of information and error.</a:t>
              </a:r>
              <a:endParaRPr/>
            </a:p>
          </p:txBody>
        </p:sp>
        <p:sp>
          <p:nvSpPr>
            <p:cNvPr id="458" name="Google Shape;458;g111b38c76de_0_688"/>
            <p:cNvSpPr/>
            <p:nvPr/>
          </p:nvSpPr>
          <p:spPr>
            <a:xfrm>
              <a:off x="0" y="2796130"/>
              <a:ext cx="10515600" cy="8355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g111b38c76de_0_688"/>
            <p:cNvSpPr txBox="1"/>
            <p:nvPr/>
          </p:nvSpPr>
          <p:spPr>
            <a:xfrm>
              <a:off x="40780" y="2836910"/>
              <a:ext cx="104340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Following is the POS project structure:</a:t>
              </a:r>
              <a:endParaRPr/>
            </a:p>
          </p:txBody>
        </p:sp>
        <p:sp>
          <p:nvSpPr>
            <p:cNvPr id="460" name="Google Shape;460;g111b38c76de_0_688"/>
            <p:cNvSpPr/>
            <p:nvPr/>
          </p:nvSpPr>
          <p:spPr>
            <a:xfrm>
              <a:off x="0" y="3631510"/>
              <a:ext cx="10515600" cy="19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g111b38c76de_0_688"/>
            <p:cNvSpPr txBox="1"/>
            <p:nvPr/>
          </p:nvSpPr>
          <p:spPr>
            <a:xfrm>
              <a:off x="0" y="3631510"/>
              <a:ext cx="10515600" cy="19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650" lIns="333850" spcFirstLastPara="1" rIns="149350" wrap="square" tIns="266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Application: Main class and menu of the each role.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Beans: All the attributes of class table in database and their getter and setter methods.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Business: Defined logics and functionality need to perform based on user input.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Constants: Defined the value of some variables which we are using frequently like sql queries.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Dao: Present logics for performing sql operations called by services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Exceptions: User defined exceptions classes are present here.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Utils: For structures and connectivity classes.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1b38c76de_0_9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111b38c76de_0_959"/>
          <p:cNvSpPr/>
          <p:nvPr/>
        </p:nvSpPr>
        <p:spPr>
          <a:xfrm rot="2700000">
            <a:off x="81875" y="-1385985"/>
            <a:ext cx="2426221" cy="3613199"/>
          </a:xfrm>
          <a:custGeom>
            <a:rect b="b" l="l" r="r" t="t"/>
            <a:pathLst>
              <a:path extrusionOk="0" h="3611191" w="2424873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111b38c76de_0_959"/>
          <p:cNvSpPr/>
          <p:nvPr/>
        </p:nvSpPr>
        <p:spPr>
          <a:xfrm rot="2700000">
            <a:off x="1570545" y="-338394"/>
            <a:ext cx="1636865" cy="1636865"/>
          </a:xfrm>
          <a:custGeom>
            <a:rect b="b" l="l" r="r" t="t"/>
            <a:pathLst>
              <a:path extrusionOk="0" h="1635955" w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111b38c76de_0_959"/>
          <p:cNvSpPr/>
          <p:nvPr/>
        </p:nvSpPr>
        <p:spPr>
          <a:xfrm rot="2700000">
            <a:off x="9627153" y="-5997"/>
            <a:ext cx="4061650" cy="2549527"/>
          </a:xfrm>
          <a:custGeom>
            <a:rect b="b" l="l" r="r" t="t"/>
            <a:pathLst>
              <a:path extrusionOk="0" h="2548110" w="4059393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111b38c76de_0_959"/>
          <p:cNvSpPr/>
          <p:nvPr/>
        </p:nvSpPr>
        <p:spPr>
          <a:xfrm rot="2700000">
            <a:off x="10262869" y="1465803"/>
            <a:ext cx="1185818" cy="1185818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111b38c76de_0_959"/>
          <p:cNvSpPr/>
          <p:nvPr/>
        </p:nvSpPr>
        <p:spPr>
          <a:xfrm rot="2700000">
            <a:off x="-30342" y="5199083"/>
            <a:ext cx="2446513" cy="2367671"/>
          </a:xfrm>
          <a:custGeom>
            <a:rect b="b" l="l" r="r" t="t"/>
            <a:pathLst>
              <a:path extrusionOk="0" h="2132734" w="2203753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111b38c76de_0_959"/>
          <p:cNvSpPr/>
          <p:nvPr/>
        </p:nvSpPr>
        <p:spPr>
          <a:xfrm rot="2700000">
            <a:off x="1769876" y="5439856"/>
            <a:ext cx="928290" cy="92829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111b38c76de_0_959"/>
          <p:cNvSpPr/>
          <p:nvPr/>
        </p:nvSpPr>
        <p:spPr>
          <a:xfrm rot="2700000">
            <a:off x="3399812" y="734932"/>
            <a:ext cx="5392376" cy="5392376"/>
          </a:xfrm>
          <a:custGeom>
            <a:rect b="b" l="l" r="r" t="t"/>
            <a:pathLst>
              <a:path extrusionOk="0" h="5389379" w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111b38c76de_0_959"/>
          <p:cNvSpPr/>
          <p:nvPr/>
        </p:nvSpPr>
        <p:spPr>
          <a:xfrm rot="2700000">
            <a:off x="2698395" y="34065"/>
            <a:ext cx="6795212" cy="6795212"/>
          </a:xfrm>
          <a:custGeom>
            <a:rect b="b" l="l" r="r" t="t"/>
            <a:pathLst>
              <a:path extrusionOk="0" h="6791435" w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111b38c76de_0_959"/>
          <p:cNvSpPr txBox="1"/>
          <p:nvPr>
            <p:ph type="title"/>
          </p:nvPr>
        </p:nvSpPr>
        <p:spPr>
          <a:xfrm>
            <a:off x="3204642" y="2353641"/>
            <a:ext cx="57828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chemeClr val="accent1"/>
                </a:solidFill>
              </a:rPr>
              <a:t>RESTfulAPIs</a:t>
            </a:r>
            <a:r>
              <a:rPr b="1" lang="en-US" sz="4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b="1" lang="en-US" sz="4000"/>
            </a:br>
            <a:r>
              <a:rPr b="1" lang="en-US" sz="4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and </a:t>
            </a:r>
            <a:br>
              <a:rPr b="1" lang="en-US" sz="4000"/>
            </a:b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DROPWIZARD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111b38c76de_0_959"/>
          <p:cNvSpPr/>
          <p:nvPr/>
        </p:nvSpPr>
        <p:spPr>
          <a:xfrm rot="2700000">
            <a:off x="9628117" y="5458161"/>
            <a:ext cx="2234876" cy="2572359"/>
          </a:xfrm>
          <a:custGeom>
            <a:rect b="b" l="l" r="r" t="t"/>
            <a:pathLst>
              <a:path extrusionOk="0" h="3384061" w="2940086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111b38c76de_0_959"/>
          <p:cNvSpPr/>
          <p:nvPr/>
        </p:nvSpPr>
        <p:spPr>
          <a:xfrm rot="2700000">
            <a:off x="9719997" y="5243571"/>
            <a:ext cx="960110" cy="96011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1abd48e90_2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REST APIs</a:t>
            </a:r>
            <a:endParaRPr b="1"/>
          </a:p>
        </p:txBody>
      </p:sp>
      <p:sp>
        <p:nvSpPr>
          <p:cNvPr id="484" name="Google Shape;484;g111abd48e90_2_1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REST stands for </a:t>
            </a:r>
            <a:r>
              <a:rPr b="1" lang="en-US" sz="1800">
                <a:solidFill>
                  <a:schemeClr val="accent1"/>
                </a:solidFill>
                <a:highlight>
                  <a:srgbClr val="FFFFFF"/>
                </a:highlight>
              </a:rPr>
              <a:t>REpresentational State Transfer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. It means when a RESTful API is called, the server will transfer to the client a representation of the state of the requested resource.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A RESTful API follows the REST architectural constraints. These development constraints allow for faster, scalable APIs that support all data types.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RESTful APIs are fast, flexible, scalable, and versatile.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At this stage of project development, the POS application was converted into RESTful APIs which ran on </a:t>
            </a:r>
            <a:r>
              <a:rPr lang="en-US" sz="1800">
                <a:solidFill>
                  <a:schemeClr val="accent1"/>
                </a:solidFill>
              </a:rPr>
              <a:t>Tomcat 8.5 server</a:t>
            </a:r>
            <a:r>
              <a:rPr lang="en-US" sz="1800">
                <a:solidFill>
                  <a:schemeClr val="dk1"/>
                </a:solidFill>
              </a:rPr>
              <a:t> and were tested using </a:t>
            </a:r>
            <a:r>
              <a:rPr lang="en-US" sz="1800">
                <a:solidFill>
                  <a:schemeClr val="accent1"/>
                </a:solidFill>
              </a:rPr>
              <a:t>POSTMAN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 used JAX-RS API - a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b="1" lang="en-US" sz="1800">
                <a:solidFill>
                  <a:schemeClr val="accent1"/>
                </a:solidFill>
              </a:rPr>
              <a:t>J</a:t>
            </a:r>
            <a:r>
              <a:rPr b="1" lang="en-US" sz="1800">
                <a:solidFill>
                  <a:schemeClr val="accent1"/>
                </a:solidFill>
                <a:highlight>
                  <a:srgbClr val="FFFFFF"/>
                </a:highlight>
              </a:rPr>
              <a:t>ava programming language API</a:t>
            </a:r>
            <a:r>
              <a:rPr lang="en-US" sz="1800">
                <a:solidFill>
                  <a:srgbClr val="202124"/>
                </a:solidFill>
                <a:highlight>
                  <a:srgbClr val="FFFFFF"/>
                </a:highlight>
              </a:rPr>
              <a:t> designed to make it easy to develop applications that use the REST architecture. We used Jersey to implement JAX-RS. Jersey is RESTful Web Services framework for developing RESTful Web Services in Java that provides support for JAX-RS APIs.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85" name="Google Shape;485;g111abd48e90_2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1abd48e90_7_61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Dropwizard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492" name="Google Shape;492;g111abd48e90_7_61"/>
          <p:cNvSpPr txBox="1"/>
          <p:nvPr>
            <p:ph idx="1" type="body"/>
          </p:nvPr>
        </p:nvSpPr>
        <p:spPr>
          <a:xfrm>
            <a:off x="685800" y="1737360"/>
            <a:ext cx="4690800" cy="45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Dropwizard is a Java framework for developing ops-friendly, high-performance, RESTful web services.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accent1"/>
                </a:solidFill>
              </a:rPr>
              <a:t>Dropwizard =  Jetty for HTTP + Jersey for REST + Jackson for JSON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converted Jersey REST Apis into Dropwizard Apis and ran APIs on server provided by Dropwizard.</a:t>
            </a:r>
            <a:endParaRPr/>
          </a:p>
        </p:txBody>
      </p:sp>
      <p:sp>
        <p:nvSpPr>
          <p:cNvPr id="493" name="Google Shape;493;g111abd48e90_7_6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4" name="Google Shape;494;g111abd48e90_7_6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075" y="0"/>
            <a:ext cx="44699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EA59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1b38c76de_0_10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rgbClr val="F7EA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11b38c76de_0_101"/>
          <p:cNvSpPr/>
          <p:nvPr/>
        </p:nvSpPr>
        <p:spPr>
          <a:xfrm>
            <a:off x="321564" y="274476"/>
            <a:ext cx="11548800" cy="17556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11b38c76de_0_101"/>
          <p:cNvSpPr txBox="1"/>
          <p:nvPr>
            <p:ph type="title"/>
          </p:nvPr>
        </p:nvSpPr>
        <p:spPr>
          <a:xfrm>
            <a:off x="943277" y="480216"/>
            <a:ext cx="104448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accent1"/>
                </a:solidFill>
              </a:rPr>
              <a:t>JEDI TRAINING</a:t>
            </a:r>
            <a:endParaRPr b="1">
              <a:solidFill>
                <a:schemeClr val="accent1"/>
              </a:solidFill>
            </a:endParaRPr>
          </a:p>
        </p:txBody>
      </p:sp>
      <p:cxnSp>
        <p:nvCxnSpPr>
          <p:cNvPr id="188" name="Google Shape;188;g111b38c76de_0_101"/>
          <p:cNvCxnSpPr/>
          <p:nvPr/>
        </p:nvCxnSpPr>
        <p:spPr>
          <a:xfrm rot="10800000">
            <a:off x="762000" y="695100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dk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9" name="Google Shape;189;g111b38c76de_0_101"/>
          <p:cNvGrpSpPr/>
          <p:nvPr/>
        </p:nvGrpSpPr>
        <p:grpSpPr>
          <a:xfrm>
            <a:off x="944952" y="3569251"/>
            <a:ext cx="10441557" cy="1530272"/>
            <a:chOff x="1675" y="1229316"/>
            <a:chExt cx="10441557" cy="1530272"/>
          </a:xfrm>
        </p:grpSpPr>
        <p:sp>
          <p:nvSpPr>
            <p:cNvPr id="190" name="Google Shape;190;g111b38c76de_0_101"/>
            <p:cNvSpPr/>
            <p:nvPr/>
          </p:nvSpPr>
          <p:spPr>
            <a:xfrm>
              <a:off x="419332" y="1229316"/>
              <a:ext cx="683400" cy="68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g111b38c76de_0_101"/>
            <p:cNvSpPr/>
            <p:nvPr/>
          </p:nvSpPr>
          <p:spPr>
            <a:xfrm>
              <a:off x="1675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111b38c76de_0_101"/>
            <p:cNvSpPr txBox="1"/>
            <p:nvPr/>
          </p:nvSpPr>
          <p:spPr>
            <a:xfrm>
              <a:off x="1675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13 days</a:t>
              </a:r>
              <a:endParaRPr b="0" i="0" sz="19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111b38c76de_0_101"/>
            <p:cNvSpPr/>
            <p:nvPr/>
          </p:nvSpPr>
          <p:spPr>
            <a:xfrm>
              <a:off x="2203863" y="1229316"/>
              <a:ext cx="683400" cy="68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g111b38c76de_0_101"/>
            <p:cNvSpPr/>
            <p:nvPr/>
          </p:nvSpPr>
          <p:spPr>
            <a:xfrm>
              <a:off x="1786207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111b38c76de_0_101"/>
            <p:cNvSpPr txBox="1"/>
            <p:nvPr/>
          </p:nvSpPr>
          <p:spPr>
            <a:xfrm>
              <a:off x="1786207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312 hours</a:t>
              </a:r>
              <a:endParaRPr b="0" i="0" sz="19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g111b38c76de_0_101"/>
            <p:cNvSpPr/>
            <p:nvPr/>
          </p:nvSpPr>
          <p:spPr>
            <a:xfrm>
              <a:off x="3988394" y="1229316"/>
              <a:ext cx="683400" cy="68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111b38c76de_0_101"/>
            <p:cNvSpPr/>
            <p:nvPr/>
          </p:nvSpPr>
          <p:spPr>
            <a:xfrm>
              <a:off x="3570738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111b38c76de_0_101"/>
            <p:cNvSpPr txBox="1"/>
            <p:nvPr/>
          </p:nvSpPr>
          <p:spPr>
            <a:xfrm>
              <a:off x="3570738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18,720 minutes </a:t>
              </a:r>
              <a:endParaRPr b="0" i="0" sz="19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111b38c76de_0_101"/>
            <p:cNvSpPr/>
            <p:nvPr/>
          </p:nvSpPr>
          <p:spPr>
            <a:xfrm>
              <a:off x="5772925" y="1229316"/>
              <a:ext cx="683400" cy="683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g111b38c76de_0_101"/>
            <p:cNvSpPr/>
            <p:nvPr/>
          </p:nvSpPr>
          <p:spPr>
            <a:xfrm>
              <a:off x="5355269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g111b38c76de_0_101"/>
            <p:cNvSpPr txBox="1"/>
            <p:nvPr/>
          </p:nvSpPr>
          <p:spPr>
            <a:xfrm>
              <a:off x="5355269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11,23,200 seconds</a:t>
              </a:r>
              <a:endParaRPr b="0" i="0" sz="19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111b38c76de_0_101"/>
            <p:cNvSpPr/>
            <p:nvPr/>
          </p:nvSpPr>
          <p:spPr>
            <a:xfrm>
              <a:off x="7557457" y="1229316"/>
              <a:ext cx="683400" cy="6834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111b38c76de_0_101"/>
            <p:cNvSpPr/>
            <p:nvPr/>
          </p:nvSpPr>
          <p:spPr>
            <a:xfrm>
              <a:off x="7139800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111b38c76de_0_101"/>
            <p:cNvSpPr txBox="1"/>
            <p:nvPr/>
          </p:nvSpPr>
          <p:spPr>
            <a:xfrm>
              <a:off x="7139800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ENRICHING LEARNING</a:t>
              </a:r>
              <a:endParaRPr b="0" i="0" sz="19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111b38c76de_0_101"/>
            <p:cNvSpPr/>
            <p:nvPr/>
          </p:nvSpPr>
          <p:spPr>
            <a:xfrm>
              <a:off x="9341988" y="1229316"/>
              <a:ext cx="683400" cy="6834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111b38c76de_0_101"/>
            <p:cNvSpPr/>
            <p:nvPr/>
          </p:nvSpPr>
          <p:spPr>
            <a:xfrm>
              <a:off x="8924332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111b38c76de_0_101"/>
            <p:cNvSpPr txBox="1"/>
            <p:nvPr/>
          </p:nvSpPr>
          <p:spPr>
            <a:xfrm>
              <a:off x="8924332" y="2152088"/>
              <a:ext cx="15189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EXPERIENCE</a:t>
              </a:r>
              <a:endParaRPr b="0" i="0" sz="19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"/>
          <p:cNvSpPr txBox="1"/>
          <p:nvPr>
            <p:ph type="ctrTitle"/>
          </p:nvPr>
        </p:nvSpPr>
        <p:spPr>
          <a:xfrm>
            <a:off x="2084149" y="2847175"/>
            <a:ext cx="2477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b="1" lang="en-US" sz="5500"/>
              <a:t>Demo</a:t>
            </a:r>
            <a:endParaRPr b="1" sz="5500"/>
          </a:p>
        </p:txBody>
      </p:sp>
      <p:sp>
        <p:nvSpPr>
          <p:cNvPr id="501" name="Google Shape;501;p2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2" name="Google Shape;502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8" r="439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1b38c76de_0_12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11b38c76de_0_1229"/>
          <p:cNvSpPr/>
          <p:nvPr/>
        </p:nvSpPr>
        <p:spPr>
          <a:xfrm rot="2700000">
            <a:off x="81875" y="-1385985"/>
            <a:ext cx="2426221" cy="3613199"/>
          </a:xfrm>
          <a:custGeom>
            <a:rect b="b" l="l" r="r" t="t"/>
            <a:pathLst>
              <a:path extrusionOk="0" h="3611191" w="2424873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111b38c76de_0_1229"/>
          <p:cNvSpPr/>
          <p:nvPr/>
        </p:nvSpPr>
        <p:spPr>
          <a:xfrm rot="2700000">
            <a:off x="1570545" y="-338394"/>
            <a:ext cx="1636865" cy="1636865"/>
          </a:xfrm>
          <a:custGeom>
            <a:rect b="b" l="l" r="r" t="t"/>
            <a:pathLst>
              <a:path extrusionOk="0" h="1635955" w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111b38c76de_0_1229"/>
          <p:cNvSpPr/>
          <p:nvPr/>
        </p:nvSpPr>
        <p:spPr>
          <a:xfrm rot="2700000">
            <a:off x="9627153" y="-5997"/>
            <a:ext cx="4061650" cy="2549527"/>
          </a:xfrm>
          <a:custGeom>
            <a:rect b="b" l="l" r="r" t="t"/>
            <a:pathLst>
              <a:path extrusionOk="0" h="2548110" w="4059393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11b38c76de_0_1229"/>
          <p:cNvSpPr/>
          <p:nvPr/>
        </p:nvSpPr>
        <p:spPr>
          <a:xfrm rot="2700000">
            <a:off x="10262869" y="1465803"/>
            <a:ext cx="1185818" cy="1185818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111b38c76de_0_1229"/>
          <p:cNvSpPr/>
          <p:nvPr/>
        </p:nvSpPr>
        <p:spPr>
          <a:xfrm rot="2700000">
            <a:off x="-30342" y="5199083"/>
            <a:ext cx="2446513" cy="2367671"/>
          </a:xfrm>
          <a:custGeom>
            <a:rect b="b" l="l" r="r" t="t"/>
            <a:pathLst>
              <a:path extrusionOk="0" h="2132734" w="2203753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111b38c76de_0_1229"/>
          <p:cNvSpPr/>
          <p:nvPr/>
        </p:nvSpPr>
        <p:spPr>
          <a:xfrm rot="2700000">
            <a:off x="1769876" y="5439856"/>
            <a:ext cx="928290" cy="92829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11b38c76de_0_1229"/>
          <p:cNvSpPr/>
          <p:nvPr/>
        </p:nvSpPr>
        <p:spPr>
          <a:xfrm rot="2700000">
            <a:off x="3399812" y="734932"/>
            <a:ext cx="5392376" cy="5392376"/>
          </a:xfrm>
          <a:custGeom>
            <a:rect b="b" l="l" r="r" t="t"/>
            <a:pathLst>
              <a:path extrusionOk="0" h="5389379" w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111b38c76de_0_1229"/>
          <p:cNvSpPr/>
          <p:nvPr/>
        </p:nvSpPr>
        <p:spPr>
          <a:xfrm rot="2700000">
            <a:off x="2698395" y="34065"/>
            <a:ext cx="6795212" cy="6795212"/>
          </a:xfrm>
          <a:custGeom>
            <a:rect b="b" l="l" r="r" t="t"/>
            <a:pathLst>
              <a:path extrusionOk="0" h="6791435" w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111b38c76de_0_1229"/>
          <p:cNvSpPr txBox="1"/>
          <p:nvPr>
            <p:ph type="title"/>
          </p:nvPr>
        </p:nvSpPr>
        <p:spPr>
          <a:xfrm>
            <a:off x="3204642" y="2353641"/>
            <a:ext cx="57828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Challenges Faced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111b38c76de_0_1229"/>
          <p:cNvSpPr/>
          <p:nvPr/>
        </p:nvSpPr>
        <p:spPr>
          <a:xfrm rot="2700000">
            <a:off x="9628117" y="5458161"/>
            <a:ext cx="2234876" cy="2572359"/>
          </a:xfrm>
          <a:custGeom>
            <a:rect b="b" l="l" r="r" t="t"/>
            <a:pathLst>
              <a:path extrusionOk="0" h="3384061" w="2940086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111b38c76de_0_1229"/>
          <p:cNvSpPr/>
          <p:nvPr/>
        </p:nvSpPr>
        <p:spPr>
          <a:xfrm rot="2700000">
            <a:off x="9719997" y="5243571"/>
            <a:ext cx="960110" cy="96011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1abd48e90_5_3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g111abd48e90_5_37"/>
          <p:cNvSpPr txBox="1"/>
          <p:nvPr/>
        </p:nvSpPr>
        <p:spPr>
          <a:xfrm>
            <a:off x="282700" y="1708300"/>
            <a:ext cx="5108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Environment setup where we required to integrate different technologies to work together.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While working on rest API through postman sql connector version problem was faced which was solved later on.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Working </a:t>
            </a:r>
            <a:r>
              <a:rPr lang="en-US" sz="2000"/>
              <a:t>online and merging logics from different system was time consuming.</a:t>
            </a:r>
            <a:endParaRPr sz="2000"/>
          </a:p>
        </p:txBody>
      </p:sp>
      <p:sp>
        <p:nvSpPr>
          <p:cNvPr id="526" name="Google Shape;526;g111abd48e90_5_37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</p:spPr>
      </p:sp>
      <p:pic>
        <p:nvPicPr>
          <p:cNvPr id="527" name="Google Shape;527;g111abd48e90_5_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14" r="25332" t="0"/>
          <a:stretch/>
        </p:blipFill>
        <p:spPr>
          <a:xfrm>
            <a:off x="5633050" y="0"/>
            <a:ext cx="65559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1"/>
          <p:cNvSpPr txBox="1"/>
          <p:nvPr>
            <p:ph type="ctrTitle"/>
          </p:nvPr>
        </p:nvSpPr>
        <p:spPr>
          <a:xfrm>
            <a:off x="1368150" y="2987400"/>
            <a:ext cx="3550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b="1" lang="en-US" sz="5500"/>
              <a:t>Our Team</a:t>
            </a:r>
            <a:endParaRPr b="1" sz="5500"/>
          </a:p>
        </p:txBody>
      </p:sp>
      <p:sp>
        <p:nvSpPr>
          <p:cNvPr id="534" name="Google Shape;534;p1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5" name="Google Shape;535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319" l="0" r="0" t="17474"/>
          <a:stretch/>
        </p:blipFill>
        <p:spPr>
          <a:xfrm>
            <a:off x="5801600" y="0"/>
            <a:ext cx="638605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"/>
          <p:cNvSpPr/>
          <p:nvPr/>
        </p:nvSpPr>
        <p:spPr>
          <a:xfrm>
            <a:off x="315675" y="191704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p12"/>
          <p:cNvSpPr txBox="1"/>
          <p:nvPr/>
        </p:nvSpPr>
        <p:spPr>
          <a:xfrm>
            <a:off x="3543786" y="2674274"/>
            <a:ext cx="206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Vrinda Agarwal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2"/>
          <p:cNvSpPr/>
          <p:nvPr/>
        </p:nvSpPr>
        <p:spPr>
          <a:xfrm>
            <a:off x="3394155" y="208330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12"/>
          <p:cNvSpPr txBox="1"/>
          <p:nvPr/>
        </p:nvSpPr>
        <p:spPr>
          <a:xfrm>
            <a:off x="6622266" y="28266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Nikhil Kumar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2"/>
          <p:cNvSpPr/>
          <p:nvPr/>
        </p:nvSpPr>
        <p:spPr>
          <a:xfrm>
            <a:off x="6472635" y="208330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5" name="Google Shape;545;p12"/>
          <p:cNvSpPr txBox="1"/>
          <p:nvPr/>
        </p:nvSpPr>
        <p:spPr>
          <a:xfrm>
            <a:off x="9700746" y="26742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Parth Patel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2"/>
          <p:cNvSpPr/>
          <p:nvPr/>
        </p:nvSpPr>
        <p:spPr>
          <a:xfrm>
            <a:off x="9551115" y="208330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12"/>
          <p:cNvSpPr txBox="1"/>
          <p:nvPr/>
        </p:nvSpPr>
        <p:spPr>
          <a:xfrm>
            <a:off x="334425" y="6177700"/>
            <a:ext cx="248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S.V.S.Sudheep Rao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2"/>
          <p:cNvSpPr/>
          <p:nvPr/>
        </p:nvSpPr>
        <p:spPr>
          <a:xfrm>
            <a:off x="391875" y="3551028"/>
            <a:ext cx="2261400" cy="23607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9" name="Google Shape;549;p12"/>
          <p:cNvSpPr txBox="1"/>
          <p:nvPr/>
        </p:nvSpPr>
        <p:spPr>
          <a:xfrm>
            <a:off x="3543786" y="6170047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Nandini Roy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12"/>
          <p:cNvSpPr/>
          <p:nvPr/>
        </p:nvSpPr>
        <p:spPr>
          <a:xfrm>
            <a:off x="3394155" y="3551028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1" name="Google Shape;551;p12"/>
          <p:cNvSpPr txBox="1"/>
          <p:nvPr/>
        </p:nvSpPr>
        <p:spPr>
          <a:xfrm>
            <a:off x="6622266" y="6235997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Shruti Bansal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2"/>
          <p:cNvSpPr/>
          <p:nvPr/>
        </p:nvSpPr>
        <p:spPr>
          <a:xfrm>
            <a:off x="6472635" y="3551028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3" name="Google Shape;553;p12"/>
          <p:cNvSpPr txBox="1"/>
          <p:nvPr/>
        </p:nvSpPr>
        <p:spPr>
          <a:xfrm>
            <a:off x="9437200" y="6235997"/>
            <a:ext cx="24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Aadarsh Jain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2"/>
          <p:cNvSpPr/>
          <p:nvPr/>
        </p:nvSpPr>
        <p:spPr>
          <a:xfrm>
            <a:off x="9551115" y="3551028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5" name="Google Shape;55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50" y="266019"/>
            <a:ext cx="2261400" cy="220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6" name="Google Shape;556;p12"/>
          <p:cNvPicPr preferRelativeResize="0"/>
          <p:nvPr/>
        </p:nvPicPr>
        <p:blipFill rotWithShape="1">
          <a:blip r:embed="rId4">
            <a:alphaModFix/>
          </a:blip>
          <a:srcRect b="0" l="0" r="0" t="18393"/>
          <a:stretch/>
        </p:blipFill>
        <p:spPr>
          <a:xfrm>
            <a:off x="3433163" y="295452"/>
            <a:ext cx="2183100" cy="2226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57" name="Google Shape;557;p12"/>
          <p:cNvSpPr txBox="1"/>
          <p:nvPr/>
        </p:nvSpPr>
        <p:spPr>
          <a:xfrm>
            <a:off x="391874" y="2613175"/>
            <a:ext cx="226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Savan Matariya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150" y="263149"/>
            <a:ext cx="2183100" cy="218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9" name="Google Shape;559;p12"/>
          <p:cNvPicPr preferRelativeResize="0"/>
          <p:nvPr/>
        </p:nvPicPr>
        <p:blipFill rotWithShape="1">
          <a:blip r:embed="rId6">
            <a:alphaModFix/>
          </a:blip>
          <a:srcRect b="0" l="0" r="0" t="25489"/>
          <a:stretch/>
        </p:blipFill>
        <p:spPr>
          <a:xfrm>
            <a:off x="373125" y="3611220"/>
            <a:ext cx="2261400" cy="224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0" name="Google Shape;560;p12"/>
          <p:cNvPicPr preferRelativeResize="0"/>
          <p:nvPr/>
        </p:nvPicPr>
        <p:blipFill rotWithShape="1">
          <a:blip r:embed="rId7">
            <a:alphaModFix/>
          </a:blip>
          <a:srcRect b="16576" l="0" r="0" t="0"/>
          <a:stretch/>
        </p:blipFill>
        <p:spPr>
          <a:xfrm>
            <a:off x="6511725" y="3574125"/>
            <a:ext cx="2183100" cy="243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1" name="Google Shape;561;p12"/>
          <p:cNvPicPr preferRelativeResize="0"/>
          <p:nvPr/>
        </p:nvPicPr>
        <p:blipFill rotWithShape="1">
          <a:blip r:embed="rId8">
            <a:alphaModFix/>
          </a:blip>
          <a:srcRect b="0" l="16702" r="2878" t="0"/>
          <a:stretch/>
        </p:blipFill>
        <p:spPr>
          <a:xfrm>
            <a:off x="9589950" y="241250"/>
            <a:ext cx="2183100" cy="2226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62" name="Google Shape;562;p12"/>
          <p:cNvPicPr preferRelativeResize="0"/>
          <p:nvPr/>
        </p:nvPicPr>
        <p:blipFill rotWithShape="1">
          <a:blip r:embed="rId9">
            <a:alphaModFix/>
          </a:blip>
          <a:srcRect b="0" l="20291" r="27464" t="46441"/>
          <a:stretch/>
        </p:blipFill>
        <p:spPr>
          <a:xfrm>
            <a:off x="3393575" y="3494966"/>
            <a:ext cx="2376300" cy="24363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63" name="Google Shape;563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61850" y="3639901"/>
            <a:ext cx="2261400" cy="22614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5"/>
          <p:cNvSpPr txBox="1"/>
          <p:nvPr>
            <p:ph type="ctrTitle"/>
          </p:nvPr>
        </p:nvSpPr>
        <p:spPr>
          <a:xfrm>
            <a:off x="1620151" y="2847175"/>
            <a:ext cx="2899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b="1" lang="en-US" sz="4400"/>
              <a:t>Questions</a:t>
            </a:r>
            <a:endParaRPr b="1"/>
          </a:p>
        </p:txBody>
      </p:sp>
      <p:sp>
        <p:nvSpPr>
          <p:cNvPr id="570" name="Google Shape;570;p2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1" name="Google Shape;571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571" l="149" r="149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1b38c76de_0_15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111b38c76de_0_1502"/>
          <p:cNvSpPr txBox="1"/>
          <p:nvPr>
            <p:ph type="title"/>
          </p:nvPr>
        </p:nvSpPr>
        <p:spPr>
          <a:xfrm>
            <a:off x="4172094" y="3373980"/>
            <a:ext cx="40455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600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111b38c76de_0_1502"/>
          <p:cNvSpPr/>
          <p:nvPr/>
        </p:nvSpPr>
        <p:spPr>
          <a:xfrm>
            <a:off x="5025914" y="889251"/>
            <a:ext cx="2140200" cy="2140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miling Face with No Fill" id="579" name="Google Shape;579;g111b38c76de_0_1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bulbs with a yellow one standing out" id="212" name="Google Shape;212;g111b38c76de_0_139"/>
          <p:cNvPicPr preferRelativeResize="0"/>
          <p:nvPr/>
        </p:nvPicPr>
        <p:blipFill rotWithShape="1">
          <a:blip r:embed="rId3">
            <a:alphaModFix/>
          </a:blip>
          <a:srcRect b="23389" l="1136" r="7954" t="0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11b38c76de_0_139"/>
          <p:cNvSpPr/>
          <p:nvPr/>
        </p:nvSpPr>
        <p:spPr>
          <a:xfrm>
            <a:off x="336884" y="321176"/>
            <a:ext cx="4332300" cy="5896800"/>
          </a:xfrm>
          <a:prstGeom prst="rect">
            <a:avLst/>
          </a:prstGeom>
          <a:solidFill>
            <a:schemeClr val="lt1">
              <a:alpha val="89800"/>
            </a:schemeClr>
          </a:solidFill>
          <a:ln cap="sq" cmpd="thinThick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11b38c76de_0_139"/>
          <p:cNvSpPr txBox="1"/>
          <p:nvPr>
            <p:ph type="title"/>
          </p:nvPr>
        </p:nvSpPr>
        <p:spPr>
          <a:xfrm>
            <a:off x="594805" y="640263"/>
            <a:ext cx="37593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2F5496"/>
                </a:solidFill>
              </a:rPr>
              <a:t>Agenda</a:t>
            </a:r>
            <a:endParaRPr>
              <a:solidFill>
                <a:srgbClr val="2F5496"/>
              </a:solidFill>
            </a:endParaRPr>
          </a:p>
        </p:txBody>
      </p:sp>
      <p:sp>
        <p:nvSpPr>
          <p:cNvPr id="215" name="Google Shape;215;g111b38c76de_0_139"/>
          <p:cNvSpPr txBox="1"/>
          <p:nvPr>
            <p:ph idx="1" type="body"/>
          </p:nvPr>
        </p:nvSpPr>
        <p:spPr>
          <a:xfrm>
            <a:off x="592100" y="1893176"/>
            <a:ext cx="37647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Problem Statement</a:t>
            </a:r>
            <a:endParaRPr b="1" sz="18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Development Process</a:t>
            </a:r>
            <a:endParaRPr sz="26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Agile development </a:t>
            </a:r>
            <a:endParaRPr sz="26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UML Artifacts</a:t>
            </a:r>
            <a:endParaRPr b="1" sz="18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Tech stack</a:t>
            </a:r>
            <a:endParaRPr b="1" sz="18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POS Application</a:t>
            </a:r>
            <a:endParaRPr sz="26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Rest APIs</a:t>
            </a:r>
            <a:endParaRPr b="1" sz="18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Dropwizard</a:t>
            </a:r>
            <a:endParaRPr b="1" sz="18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Demo</a:t>
            </a:r>
            <a:endParaRPr sz="26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Challenges &amp; Learnings</a:t>
            </a:r>
            <a:endParaRPr b="1" sz="1800">
              <a:solidFill>
                <a:srgbClr val="1E83DD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83DD"/>
              </a:buClr>
              <a:buSzPts val="1800"/>
              <a:buChar char="●"/>
            </a:pPr>
            <a:r>
              <a:rPr b="1" lang="en-US" sz="1800">
                <a:solidFill>
                  <a:srgbClr val="1E83DD"/>
                </a:solidFill>
              </a:rPr>
              <a:t>Questions</a:t>
            </a:r>
            <a:br>
              <a:rPr b="1" lang="en-US" sz="1800">
                <a:solidFill>
                  <a:srgbClr val="1E83DD"/>
                </a:solidFill>
              </a:rPr>
            </a:br>
            <a:endParaRPr b="1" sz="1800">
              <a:solidFill>
                <a:srgbClr val="1E83D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1b07e1830_9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g111b07e1830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99" y="1357200"/>
            <a:ext cx="9042201" cy="50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11b07e1830_9_0"/>
          <p:cNvSpPr txBox="1"/>
          <p:nvPr/>
        </p:nvSpPr>
        <p:spPr>
          <a:xfrm>
            <a:off x="1524000" y="453850"/>
            <a:ext cx="103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</a:rPr>
              <a:t>TRAINING FRAMEWORK</a:t>
            </a:r>
            <a:endParaRPr b="1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1b38c76de_0_311"/>
          <p:cNvSpPr/>
          <p:nvPr/>
        </p:nvSpPr>
        <p:spPr>
          <a:xfrm>
            <a:off x="458922" y="453981"/>
            <a:ext cx="6675000" cy="18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11b38c76de_0_311"/>
          <p:cNvSpPr txBox="1"/>
          <p:nvPr>
            <p:ph type="title"/>
          </p:nvPr>
        </p:nvSpPr>
        <p:spPr>
          <a:xfrm>
            <a:off x="731520" y="731520"/>
            <a:ext cx="6090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PROBLEM STATEMENT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" name="Google Shape;230;g111b38c76de_0_311"/>
          <p:cNvSpPr/>
          <p:nvPr/>
        </p:nvSpPr>
        <p:spPr>
          <a:xfrm>
            <a:off x="7277100" y="461737"/>
            <a:ext cx="2149500" cy="187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11b38c76de_0_311"/>
          <p:cNvSpPr/>
          <p:nvPr/>
        </p:nvSpPr>
        <p:spPr>
          <a:xfrm>
            <a:off x="9573768" y="453155"/>
            <a:ext cx="2149500" cy="187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1b38c76de_0_311"/>
          <p:cNvSpPr/>
          <p:nvPr/>
        </p:nvSpPr>
        <p:spPr>
          <a:xfrm>
            <a:off x="458920" y="2480956"/>
            <a:ext cx="11264100" cy="391800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11b38c76de_0_311"/>
          <p:cNvSpPr txBox="1"/>
          <p:nvPr>
            <p:ph idx="1" type="body"/>
          </p:nvPr>
        </p:nvSpPr>
        <p:spPr>
          <a:xfrm>
            <a:off x="789456" y="2798385"/>
            <a:ext cx="105978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Create a </a:t>
            </a:r>
            <a:r>
              <a:rPr b="1" lang="en-US" sz="2700"/>
              <a:t>Course Registration System</a:t>
            </a:r>
            <a:r>
              <a:rPr lang="en-US" sz="2700"/>
              <a:t> using </a:t>
            </a:r>
            <a:r>
              <a:rPr lang="en-US" sz="2700">
                <a:latin typeface="Poppins"/>
                <a:ea typeface="Poppins"/>
                <a:cs typeface="Poppins"/>
                <a:sym typeface="Poppins"/>
              </a:rPr>
              <a:t>AVA/REST tools and technologies, where professors and students can enroll in courses and are able to perform standard course registration processes specific to their respective use cases.</a:t>
            </a:r>
            <a:endParaRPr sz="2700"/>
          </a:p>
          <a:p>
            <a:pPr indent="-571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4"/>
          <p:cNvSpPr txBox="1"/>
          <p:nvPr>
            <p:ph type="title"/>
          </p:nvPr>
        </p:nvSpPr>
        <p:spPr>
          <a:xfrm>
            <a:off x="522618" y="441262"/>
            <a:ext cx="340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b="1" lang="en-US" sz="3000">
                <a:solidFill>
                  <a:schemeClr val="accent1"/>
                </a:solidFill>
              </a:rPr>
              <a:t>Stakeholders</a:t>
            </a:r>
            <a:endParaRPr b="1" sz="3000">
              <a:solidFill>
                <a:schemeClr val="accent1"/>
              </a:solidFill>
            </a:endParaRPr>
          </a:p>
        </p:txBody>
      </p:sp>
      <p:pic>
        <p:nvPicPr>
          <p:cNvPr id="240" name="Google Shape;2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15" y="441262"/>
            <a:ext cx="7526785" cy="515251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241" name="Google Shape;241;p4"/>
          <p:cNvSpPr/>
          <p:nvPr/>
        </p:nvSpPr>
        <p:spPr>
          <a:xfrm>
            <a:off x="388068" y="1426315"/>
            <a:ext cx="3669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r>
              <a:rPr lang="en-US"/>
              <a:t>: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Flipkart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1.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 startAt="3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Coordinators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Deepika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Shree Lakshmi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1b38c76de_0_13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11b38c76de_0_1319"/>
          <p:cNvSpPr/>
          <p:nvPr/>
        </p:nvSpPr>
        <p:spPr>
          <a:xfrm rot="2700000">
            <a:off x="81875" y="-1385985"/>
            <a:ext cx="2426221" cy="3613199"/>
          </a:xfrm>
          <a:custGeom>
            <a:rect b="b" l="l" r="r" t="t"/>
            <a:pathLst>
              <a:path extrusionOk="0" h="3611191" w="2424873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11b38c76de_0_1319"/>
          <p:cNvSpPr/>
          <p:nvPr/>
        </p:nvSpPr>
        <p:spPr>
          <a:xfrm rot="2700000">
            <a:off x="1570545" y="-338394"/>
            <a:ext cx="1636865" cy="1636865"/>
          </a:xfrm>
          <a:custGeom>
            <a:rect b="b" l="l" r="r" t="t"/>
            <a:pathLst>
              <a:path extrusionOk="0" h="1635955" w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11b38c76de_0_1319"/>
          <p:cNvSpPr/>
          <p:nvPr/>
        </p:nvSpPr>
        <p:spPr>
          <a:xfrm rot="2700000">
            <a:off x="9627153" y="-5997"/>
            <a:ext cx="4061650" cy="2549527"/>
          </a:xfrm>
          <a:custGeom>
            <a:rect b="b" l="l" r="r" t="t"/>
            <a:pathLst>
              <a:path extrusionOk="0" h="2548110" w="4059393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11b38c76de_0_1319"/>
          <p:cNvSpPr/>
          <p:nvPr/>
        </p:nvSpPr>
        <p:spPr>
          <a:xfrm rot="2700000">
            <a:off x="10262869" y="1465803"/>
            <a:ext cx="1185818" cy="1185818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1b38c76de_0_1319"/>
          <p:cNvSpPr/>
          <p:nvPr/>
        </p:nvSpPr>
        <p:spPr>
          <a:xfrm rot="2700000">
            <a:off x="-30342" y="5199083"/>
            <a:ext cx="2446513" cy="2367671"/>
          </a:xfrm>
          <a:custGeom>
            <a:rect b="b" l="l" r="r" t="t"/>
            <a:pathLst>
              <a:path extrusionOk="0" h="2132734" w="2203753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11b38c76de_0_1319"/>
          <p:cNvSpPr/>
          <p:nvPr/>
        </p:nvSpPr>
        <p:spPr>
          <a:xfrm rot="2700000">
            <a:off x="1769876" y="5439856"/>
            <a:ext cx="928290" cy="92829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11b38c76de_0_1319"/>
          <p:cNvSpPr/>
          <p:nvPr/>
        </p:nvSpPr>
        <p:spPr>
          <a:xfrm rot="2700000">
            <a:off x="3399812" y="734932"/>
            <a:ext cx="5392376" cy="5392376"/>
          </a:xfrm>
          <a:custGeom>
            <a:rect b="b" l="l" r="r" t="t"/>
            <a:pathLst>
              <a:path extrusionOk="0" h="5389379" w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11b38c76de_0_1319"/>
          <p:cNvSpPr/>
          <p:nvPr/>
        </p:nvSpPr>
        <p:spPr>
          <a:xfrm rot="2700000">
            <a:off x="2698395" y="34065"/>
            <a:ext cx="6795212" cy="6795212"/>
          </a:xfrm>
          <a:custGeom>
            <a:rect b="b" l="l" r="r" t="t"/>
            <a:pathLst>
              <a:path extrusionOk="0" h="6791435" w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111b38c76de_0_1319"/>
          <p:cNvSpPr txBox="1"/>
          <p:nvPr>
            <p:ph type="title"/>
          </p:nvPr>
        </p:nvSpPr>
        <p:spPr>
          <a:xfrm>
            <a:off x="3204642" y="2353641"/>
            <a:ext cx="57828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0">
                <a:solidFill>
                  <a:schemeClr val="accent1"/>
                </a:solidFill>
              </a:rPr>
              <a:t>Process</a:t>
            </a:r>
            <a:endParaRPr b="1" sz="6600">
              <a:solidFill>
                <a:schemeClr val="accent1"/>
              </a:solidFill>
            </a:endParaRPr>
          </a:p>
        </p:txBody>
      </p:sp>
      <p:sp>
        <p:nvSpPr>
          <p:cNvPr id="256" name="Google Shape;256;g111b38c76de_0_1319"/>
          <p:cNvSpPr/>
          <p:nvPr/>
        </p:nvSpPr>
        <p:spPr>
          <a:xfrm rot="2700000">
            <a:off x="9628117" y="5458161"/>
            <a:ext cx="2234876" cy="2572359"/>
          </a:xfrm>
          <a:custGeom>
            <a:rect b="b" l="l" r="r" t="t"/>
            <a:pathLst>
              <a:path extrusionOk="0" h="3384061" w="2940086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11b38c76de_0_1319"/>
          <p:cNvSpPr/>
          <p:nvPr/>
        </p:nvSpPr>
        <p:spPr>
          <a:xfrm rot="2700000">
            <a:off x="9719997" y="5243571"/>
            <a:ext cx="960110" cy="96011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1b38c76de_0_395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g111b38c76de_0_395"/>
          <p:cNvGrpSpPr/>
          <p:nvPr/>
        </p:nvGrpSpPr>
        <p:grpSpPr>
          <a:xfrm rot="5400000">
            <a:off x="7956315" y="1890177"/>
            <a:ext cx="5859921" cy="2079178"/>
            <a:chOff x="6081592" y="1998368"/>
            <a:chExt cx="5613489" cy="782175"/>
          </a:xfrm>
        </p:grpSpPr>
        <p:sp>
          <p:nvSpPr>
            <p:cNvPr id="264" name="Google Shape;264;g111b38c76de_0_395"/>
            <p:cNvSpPr/>
            <p:nvPr/>
          </p:nvSpPr>
          <p:spPr>
            <a:xfrm rot="5400000">
              <a:off x="11227981" y="2313068"/>
              <a:ext cx="7818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g111b38c76de_0_395"/>
            <p:cNvSpPr/>
            <p:nvPr/>
          </p:nvSpPr>
          <p:spPr>
            <a:xfrm rot="10800000">
              <a:off x="6081592" y="1998743"/>
              <a:ext cx="53730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g111b38c76de_0_395"/>
          <p:cNvSpPr/>
          <p:nvPr/>
        </p:nvSpPr>
        <p:spPr>
          <a:xfrm>
            <a:off x="579528" y="466344"/>
            <a:ext cx="11111700" cy="5917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g111b38c76de_0_395"/>
          <p:cNvGrpSpPr/>
          <p:nvPr/>
        </p:nvGrpSpPr>
        <p:grpSpPr>
          <a:xfrm>
            <a:off x="838200" y="466343"/>
            <a:ext cx="10731900" cy="6048843"/>
            <a:chOff x="0" y="150999"/>
            <a:chExt cx="10731900" cy="5930820"/>
          </a:xfrm>
        </p:grpSpPr>
        <p:sp>
          <p:nvSpPr>
            <p:cNvPr id="268" name="Google Shape;268;g111b38c76de_0_395"/>
            <p:cNvSpPr/>
            <p:nvPr/>
          </p:nvSpPr>
          <p:spPr>
            <a:xfrm>
              <a:off x="0" y="357639"/>
              <a:ext cx="10731900" cy="3528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69" name="Google Shape;269;g111b38c76de_0_395"/>
            <p:cNvSpPr/>
            <p:nvPr/>
          </p:nvSpPr>
          <p:spPr>
            <a:xfrm>
              <a:off x="536598" y="150999"/>
              <a:ext cx="7512300" cy="413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70" name="Google Shape;270;g111b38c76de_0_395"/>
            <p:cNvSpPr txBox="1"/>
            <p:nvPr/>
          </p:nvSpPr>
          <p:spPr>
            <a:xfrm>
              <a:off x="556773" y="171174"/>
              <a:ext cx="74721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3950" spcFirstLastPara="1" rIns="283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Requirement Gathering and Analysis</a:t>
              </a:r>
              <a:endParaRPr b="1" sz="1600"/>
            </a:p>
          </p:txBody>
        </p:sp>
        <p:sp>
          <p:nvSpPr>
            <p:cNvPr id="271" name="Google Shape;271;g111b38c76de_0_395"/>
            <p:cNvSpPr/>
            <p:nvPr/>
          </p:nvSpPr>
          <p:spPr>
            <a:xfrm>
              <a:off x="0" y="992679"/>
              <a:ext cx="10731900" cy="12789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72" name="Google Shape;272;g111b38c76de_0_395"/>
            <p:cNvSpPr txBox="1"/>
            <p:nvPr/>
          </p:nvSpPr>
          <p:spPr>
            <a:xfrm>
              <a:off x="0" y="992679"/>
              <a:ext cx="10731900" cy="12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550" lIns="832900" spcFirstLastPara="1" rIns="832900" wrap="square" tIns="291575">
              <a:noAutofit/>
            </a:bodyPr>
            <a:lstStyle/>
            <a:p>
              <a:pPr indent="-1270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 use-case [USE-CASE diagram]</a:t>
              </a:r>
              <a:endParaRPr b="1" sz="1600"/>
            </a:p>
            <a:p>
              <a:pPr indent="-1270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 classes and method [CLASS diagram]</a:t>
              </a:r>
              <a:endParaRPr b="1" sz="1600"/>
            </a:p>
            <a:p>
              <a:pPr indent="-1270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 the activities according to roles [Activity Diagram]</a:t>
              </a:r>
              <a:endParaRPr b="1" sz="1600"/>
            </a:p>
            <a:p>
              <a:pPr indent="-1270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 the flow of methods [Sequence Diagram]</a:t>
              </a:r>
              <a:endParaRPr b="1" sz="1600"/>
            </a:p>
          </p:txBody>
        </p:sp>
        <p:sp>
          <p:nvSpPr>
            <p:cNvPr id="273" name="Google Shape;273;g111b38c76de_0_395"/>
            <p:cNvSpPr/>
            <p:nvPr/>
          </p:nvSpPr>
          <p:spPr>
            <a:xfrm>
              <a:off x="536598" y="786039"/>
              <a:ext cx="7512300" cy="413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74" name="Google Shape;274;g111b38c76de_0_395"/>
            <p:cNvSpPr txBox="1"/>
            <p:nvPr/>
          </p:nvSpPr>
          <p:spPr>
            <a:xfrm>
              <a:off x="556773" y="806214"/>
              <a:ext cx="74721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3950" spcFirstLastPara="1" rIns="283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UML artifacts designing</a:t>
              </a:r>
              <a:endParaRPr b="1" sz="1600"/>
            </a:p>
          </p:txBody>
        </p:sp>
        <p:sp>
          <p:nvSpPr>
            <p:cNvPr id="275" name="Google Shape;275;g111b38c76de_0_395"/>
            <p:cNvSpPr/>
            <p:nvPr/>
          </p:nvSpPr>
          <p:spPr>
            <a:xfrm>
              <a:off x="0" y="2553819"/>
              <a:ext cx="10731900" cy="3528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76" name="Google Shape;276;g111b38c76de_0_395"/>
            <p:cNvSpPr/>
            <p:nvPr/>
          </p:nvSpPr>
          <p:spPr>
            <a:xfrm>
              <a:off x="536598" y="2347179"/>
              <a:ext cx="7512300" cy="413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77" name="Google Shape;277;g111b38c76de_0_395"/>
            <p:cNvSpPr txBox="1"/>
            <p:nvPr/>
          </p:nvSpPr>
          <p:spPr>
            <a:xfrm>
              <a:off x="556773" y="2367354"/>
              <a:ext cx="74721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3950" spcFirstLastPara="1" rIns="283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Senior review  of all UML Diagrams</a:t>
              </a:r>
              <a:endParaRPr b="1" sz="1600"/>
            </a:p>
          </p:txBody>
        </p:sp>
        <p:sp>
          <p:nvSpPr>
            <p:cNvPr id="278" name="Google Shape;278;g111b38c76de_0_395"/>
            <p:cNvSpPr/>
            <p:nvPr/>
          </p:nvSpPr>
          <p:spPr>
            <a:xfrm>
              <a:off x="0" y="3188859"/>
              <a:ext cx="10731900" cy="3528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79" name="Google Shape;279;g111b38c76de_0_395"/>
            <p:cNvSpPr/>
            <p:nvPr/>
          </p:nvSpPr>
          <p:spPr>
            <a:xfrm>
              <a:off x="536598" y="2982219"/>
              <a:ext cx="7512300" cy="413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80" name="Google Shape;280;g111b38c76de_0_395"/>
            <p:cNvSpPr txBox="1"/>
            <p:nvPr/>
          </p:nvSpPr>
          <p:spPr>
            <a:xfrm>
              <a:off x="556773" y="3002394"/>
              <a:ext cx="74721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3950" spcFirstLastPara="1" rIns="283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Selected the tech stack and tools</a:t>
              </a:r>
              <a:endParaRPr b="1" sz="1600"/>
            </a:p>
          </p:txBody>
        </p:sp>
        <p:sp>
          <p:nvSpPr>
            <p:cNvPr id="281" name="Google Shape;281;g111b38c76de_0_395"/>
            <p:cNvSpPr/>
            <p:nvPr/>
          </p:nvSpPr>
          <p:spPr>
            <a:xfrm>
              <a:off x="0" y="3823899"/>
              <a:ext cx="10731900" cy="3528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82" name="Google Shape;282;g111b38c76de_0_395"/>
            <p:cNvSpPr/>
            <p:nvPr/>
          </p:nvSpPr>
          <p:spPr>
            <a:xfrm>
              <a:off x="536598" y="3617259"/>
              <a:ext cx="7512300" cy="413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83" name="Google Shape;283;g111b38c76de_0_395"/>
            <p:cNvSpPr txBox="1"/>
            <p:nvPr/>
          </p:nvSpPr>
          <p:spPr>
            <a:xfrm>
              <a:off x="556773" y="3637434"/>
              <a:ext cx="74721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3950" spcFirstLastPara="1" rIns="283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Prepared console based application with array Implementation.</a:t>
              </a:r>
              <a:endParaRPr b="1" sz="1600"/>
            </a:p>
          </p:txBody>
        </p:sp>
        <p:sp>
          <p:nvSpPr>
            <p:cNvPr id="284" name="Google Shape;284;g111b38c76de_0_395"/>
            <p:cNvSpPr/>
            <p:nvPr/>
          </p:nvSpPr>
          <p:spPr>
            <a:xfrm>
              <a:off x="0" y="4458939"/>
              <a:ext cx="10731900" cy="3528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85" name="Google Shape;285;g111b38c76de_0_395"/>
            <p:cNvSpPr/>
            <p:nvPr/>
          </p:nvSpPr>
          <p:spPr>
            <a:xfrm>
              <a:off x="536598" y="4252299"/>
              <a:ext cx="7512300" cy="413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86" name="Google Shape;286;g111b38c76de_0_395"/>
            <p:cNvSpPr txBox="1"/>
            <p:nvPr/>
          </p:nvSpPr>
          <p:spPr>
            <a:xfrm>
              <a:off x="556773" y="4272474"/>
              <a:ext cx="74721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3950" spcFirstLastPara="1" rIns="283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Learned the use of collection and used for the same.</a:t>
              </a:r>
              <a:endParaRPr b="1" sz="1600"/>
            </a:p>
          </p:txBody>
        </p:sp>
        <p:sp>
          <p:nvSpPr>
            <p:cNvPr id="287" name="Google Shape;287;g111b38c76de_0_395"/>
            <p:cNvSpPr/>
            <p:nvPr/>
          </p:nvSpPr>
          <p:spPr>
            <a:xfrm>
              <a:off x="0" y="5093979"/>
              <a:ext cx="10731900" cy="3528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88" name="Google Shape;288;g111b38c76de_0_395"/>
            <p:cNvSpPr/>
            <p:nvPr/>
          </p:nvSpPr>
          <p:spPr>
            <a:xfrm>
              <a:off x="536598" y="4887339"/>
              <a:ext cx="7512300" cy="413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89" name="Google Shape;289;g111b38c76de_0_395"/>
            <p:cNvSpPr txBox="1"/>
            <p:nvPr/>
          </p:nvSpPr>
          <p:spPr>
            <a:xfrm>
              <a:off x="556773" y="4907514"/>
              <a:ext cx="74721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3950" spcFirstLastPara="1" rIns="283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Converted the console based app in to Rest Api based and tested with postman.</a:t>
              </a:r>
              <a:endParaRPr b="1" sz="1600"/>
            </a:p>
          </p:txBody>
        </p:sp>
        <p:sp>
          <p:nvSpPr>
            <p:cNvPr id="290" name="Google Shape;290;g111b38c76de_0_395"/>
            <p:cNvSpPr/>
            <p:nvPr/>
          </p:nvSpPr>
          <p:spPr>
            <a:xfrm>
              <a:off x="0" y="5729019"/>
              <a:ext cx="10731900" cy="3528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91" name="Google Shape;291;g111b38c76de_0_395"/>
            <p:cNvSpPr/>
            <p:nvPr/>
          </p:nvSpPr>
          <p:spPr>
            <a:xfrm>
              <a:off x="536598" y="5522379"/>
              <a:ext cx="7512300" cy="413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sp>
          <p:nvSpPr>
            <p:cNvPr id="292" name="Google Shape;292;g111b38c76de_0_395"/>
            <p:cNvSpPr txBox="1"/>
            <p:nvPr/>
          </p:nvSpPr>
          <p:spPr>
            <a:xfrm>
              <a:off x="556773" y="5542554"/>
              <a:ext cx="74721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3950" spcFirstLastPara="1" rIns="283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Finally shifted the application into dropwizard.</a:t>
              </a:r>
              <a:endParaRPr b="1" sz="16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1abd48e90_7_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g111abd48e90_7_16"/>
          <p:cNvSpPr txBox="1"/>
          <p:nvPr/>
        </p:nvSpPr>
        <p:spPr>
          <a:xfrm>
            <a:off x="81500" y="0"/>
            <a:ext cx="67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SDLC - Agile development process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300" name="Google Shape;300;g111abd48e90_7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9288" y="1126500"/>
            <a:ext cx="5413426" cy="54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11abd48e90_7_16"/>
          <p:cNvSpPr txBox="1"/>
          <p:nvPr/>
        </p:nvSpPr>
        <p:spPr>
          <a:xfrm>
            <a:off x="8323250" y="726300"/>
            <a:ext cx="23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11abd48e90_7_16"/>
          <p:cNvSpPr txBox="1"/>
          <p:nvPr/>
        </p:nvSpPr>
        <p:spPr>
          <a:xfrm>
            <a:off x="7647075" y="5000825"/>
            <a:ext cx="229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UML artifacts: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Use-case Diagram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Activity Diagram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Sequence Diagram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Diagram</a:t>
            </a:r>
            <a:endParaRPr/>
          </a:p>
        </p:txBody>
      </p:sp>
      <p:sp>
        <p:nvSpPr>
          <p:cNvPr id="303" name="Google Shape;303;g111abd48e90_7_16"/>
          <p:cNvSpPr txBox="1"/>
          <p:nvPr/>
        </p:nvSpPr>
        <p:spPr>
          <a:xfrm>
            <a:off x="8721900" y="2661113"/>
            <a:ext cx="2295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Problem: 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Registration System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Solution: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 application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based application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Platform: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Window, mac, linux</a:t>
            </a:r>
            <a:endParaRPr/>
          </a:p>
        </p:txBody>
      </p:sp>
      <p:sp>
        <p:nvSpPr>
          <p:cNvPr id="304" name="Google Shape;304;g111abd48e90_7_16"/>
          <p:cNvSpPr txBox="1"/>
          <p:nvPr/>
        </p:nvSpPr>
        <p:spPr>
          <a:xfrm>
            <a:off x="7647075" y="967925"/>
            <a:ext cx="2295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Scope: </a:t>
            </a:r>
            <a:r>
              <a:rPr lang="en-US"/>
              <a:t>for Universities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Stakeholders: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University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Professor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Administrator </a:t>
            </a:r>
            <a:endParaRPr/>
          </a:p>
        </p:txBody>
      </p:sp>
      <p:sp>
        <p:nvSpPr>
          <p:cNvPr id="305" name="Google Shape;305;g111abd48e90_7_16"/>
          <p:cNvSpPr txBox="1"/>
          <p:nvPr/>
        </p:nvSpPr>
        <p:spPr>
          <a:xfrm>
            <a:off x="1989275" y="4955525"/>
            <a:ext cx="229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Development Platform:</a:t>
            </a:r>
            <a:r>
              <a:rPr lang="en-US"/>
              <a:t> Window, Mac,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IDE: Eclipse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DB: MySQL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Tools:Postman</a:t>
            </a:r>
            <a:endParaRPr/>
          </a:p>
        </p:txBody>
      </p:sp>
      <p:sp>
        <p:nvSpPr>
          <p:cNvPr id="306" name="Google Shape;306;g111abd48e90_7_16"/>
          <p:cNvSpPr txBox="1"/>
          <p:nvPr/>
        </p:nvSpPr>
        <p:spPr>
          <a:xfrm>
            <a:off x="1202975" y="3173613"/>
            <a:ext cx="229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Manual Unit Testing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Manual Integration Testing </a:t>
            </a:r>
            <a:endParaRPr/>
          </a:p>
        </p:txBody>
      </p:sp>
      <p:sp>
        <p:nvSpPr>
          <p:cNvPr id="307" name="Google Shape;307;g111abd48e90_7_16"/>
          <p:cNvSpPr txBox="1"/>
          <p:nvPr/>
        </p:nvSpPr>
        <p:spPr>
          <a:xfrm>
            <a:off x="2321600" y="1329538"/>
            <a:ext cx="22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Deployment platform: </a:t>
            </a:r>
            <a:r>
              <a:rPr lang="en-US"/>
              <a:t>localhost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